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sldIdLst>
    <p:sldId id="256" r:id="rId2"/>
    <p:sldId id="271" r:id="rId3"/>
    <p:sldId id="337" r:id="rId4"/>
    <p:sldId id="316" r:id="rId5"/>
    <p:sldId id="275" r:id="rId6"/>
    <p:sldId id="317" r:id="rId7"/>
    <p:sldId id="318" r:id="rId8"/>
    <p:sldId id="279" r:id="rId9"/>
    <p:sldId id="311" r:id="rId10"/>
    <p:sldId id="277" r:id="rId11"/>
    <p:sldId id="281" r:id="rId12"/>
    <p:sldId id="319" r:id="rId13"/>
    <p:sldId id="291" r:id="rId14"/>
    <p:sldId id="293" r:id="rId15"/>
    <p:sldId id="340" r:id="rId16"/>
    <p:sldId id="341" r:id="rId17"/>
    <p:sldId id="296" r:id="rId18"/>
    <p:sldId id="320" r:id="rId19"/>
    <p:sldId id="331" r:id="rId20"/>
    <p:sldId id="332" r:id="rId21"/>
    <p:sldId id="336" r:id="rId22"/>
    <p:sldId id="333" r:id="rId23"/>
    <p:sldId id="334" r:id="rId24"/>
    <p:sldId id="335" r:id="rId25"/>
    <p:sldId id="330" r:id="rId26"/>
    <p:sldId id="280" r:id="rId27"/>
    <p:sldId id="282" r:id="rId28"/>
    <p:sldId id="283" r:id="rId29"/>
    <p:sldId id="284" r:id="rId30"/>
    <p:sldId id="285" r:id="rId31"/>
    <p:sldId id="286" r:id="rId32"/>
    <p:sldId id="287" r:id="rId33"/>
    <p:sldId id="288" r:id="rId34"/>
    <p:sldId id="289" r:id="rId35"/>
    <p:sldId id="290" r:id="rId36"/>
    <p:sldId id="295" r:id="rId37"/>
    <p:sldId id="342" r:id="rId38"/>
    <p:sldId id="322" r:id="rId39"/>
    <p:sldId id="297" r:id="rId40"/>
    <p:sldId id="321" r:id="rId41"/>
    <p:sldId id="299" r:id="rId42"/>
    <p:sldId id="323" r:id="rId43"/>
    <p:sldId id="300" r:id="rId44"/>
    <p:sldId id="324" r:id="rId45"/>
    <p:sldId id="301" r:id="rId46"/>
    <p:sldId id="302" r:id="rId47"/>
    <p:sldId id="303" r:id="rId48"/>
    <p:sldId id="325" r:id="rId49"/>
    <p:sldId id="305" r:id="rId50"/>
    <p:sldId id="306" r:id="rId51"/>
    <p:sldId id="307" r:id="rId52"/>
    <p:sldId id="308" r:id="rId53"/>
    <p:sldId id="309" r:id="rId54"/>
    <p:sldId id="310" r:id="rId55"/>
    <p:sldId id="338" r:id="rId56"/>
    <p:sldId id="339" r:id="rId57"/>
    <p:sldId id="327" r:id="rId58"/>
    <p:sldId id="314" r:id="rId59"/>
    <p:sldId id="315" r:id="rId60"/>
    <p:sldId id="326" r:id="rId61"/>
    <p:sldId id="328" r:id="rId62"/>
    <p:sldId id="294" r:id="rId63"/>
    <p:sldId id="272"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benezer Boluwade" initials="EB" lastIdx="0" clrIdx="0">
    <p:extLst>
      <p:ext uri="{19B8F6BF-5375-455C-9EA6-DF929625EA0E}">
        <p15:presenceInfo xmlns:p15="http://schemas.microsoft.com/office/powerpoint/2012/main" userId="S-1-5-21-2797443813-2835715254-2171719534-17885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35" autoAdjust="0"/>
  </p:normalViewPr>
  <p:slideViewPr>
    <p:cSldViewPr snapToGrid="0">
      <p:cViewPr varScale="1">
        <p:scale>
          <a:sx n="90" d="100"/>
          <a:sy n="90" d="100"/>
        </p:scale>
        <p:origin x="129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29A0B7-4532-414D-8DDF-28859F02E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 y="0"/>
            <a:ext cx="9141970" cy="6858000"/>
          </a:xfrm>
          <a:prstGeom prst="rect">
            <a:avLst/>
          </a:prstGeom>
        </p:spPr>
      </p:pic>
      <p:sp>
        <p:nvSpPr>
          <p:cNvPr id="2" name="Title 1"/>
          <p:cNvSpPr>
            <a:spLocks noGrp="1"/>
          </p:cNvSpPr>
          <p:nvPr>
            <p:ph type="ctrTitle" hasCustomPrompt="1"/>
          </p:nvPr>
        </p:nvSpPr>
        <p:spPr>
          <a:xfrm>
            <a:off x="854242" y="2091222"/>
            <a:ext cx="6262437" cy="1242262"/>
          </a:xfrm>
        </p:spPr>
        <p:txBody>
          <a:bodyPr lIns="0" tIns="0" rIns="0" bIns="0" anchor="b" anchorCtr="0">
            <a:noAutofit/>
          </a:bodyPr>
          <a:lstStyle>
            <a:lvl1pPr algn="l">
              <a:defRPr sz="3600" b="1" i="0" cap="all" baseline="0">
                <a:solidFill>
                  <a:schemeClr val="bg1">
                    <a:lumMod val="95000"/>
                  </a:schemeClr>
                </a:solidFill>
              </a:defRPr>
            </a:lvl1pPr>
          </a:lstStyle>
          <a:p>
            <a:r>
              <a:rPr lang="en-US" dirty="0"/>
              <a:t>Click to insert presentation title</a:t>
            </a:r>
            <a:endParaRPr lang="en-GB" dirty="0"/>
          </a:p>
        </p:txBody>
      </p:sp>
      <p:sp>
        <p:nvSpPr>
          <p:cNvPr id="3" name="Subtitle 2"/>
          <p:cNvSpPr>
            <a:spLocks noGrp="1"/>
          </p:cNvSpPr>
          <p:nvPr>
            <p:ph type="subTitle" idx="1" hasCustomPrompt="1"/>
          </p:nvPr>
        </p:nvSpPr>
        <p:spPr>
          <a:xfrm>
            <a:off x="854241" y="3342506"/>
            <a:ext cx="6262437" cy="1185111"/>
          </a:xfrm>
        </p:spPr>
        <p:txBody>
          <a:bodyPr vert="horz" lIns="0" tIns="0" rIns="0" bIns="0" rtlCol="0" anchor="t" anchorCtr="0">
            <a:noAutofit/>
          </a:bodyPr>
          <a:lstStyle>
            <a:lvl1pPr marL="0" indent="0">
              <a:buNone/>
              <a:defRPr lang="en-GB" sz="3600" b="1" i="0" cap="all" baseline="0">
                <a:solidFill>
                  <a:srgbClr val="FFC000"/>
                </a:solidFill>
                <a:ea typeface="+mj-ea"/>
                <a:cs typeface="+mj-cs"/>
              </a:defRPr>
            </a:lvl1pPr>
          </a:lstStyle>
          <a:p>
            <a:pPr lvl="0">
              <a:spcBef>
                <a:spcPct val="0"/>
              </a:spcBef>
            </a:pPr>
            <a:r>
              <a:rPr lang="en-US" dirty="0"/>
              <a:t>Click to insert subtitle</a:t>
            </a:r>
            <a:endParaRPr lang="en-GB" dirty="0"/>
          </a:p>
        </p:txBody>
      </p:sp>
      <p:sp>
        <p:nvSpPr>
          <p:cNvPr id="16" name="TextBox 15"/>
          <p:cNvSpPr txBox="1"/>
          <p:nvPr userDrawn="1"/>
        </p:nvSpPr>
        <p:spPr>
          <a:xfrm>
            <a:off x="854242" y="5468351"/>
            <a:ext cx="2520616" cy="276999"/>
          </a:xfrm>
          <a:prstGeom prst="rect">
            <a:avLst/>
          </a:prstGeom>
          <a:noFill/>
        </p:spPr>
        <p:txBody>
          <a:bodyPr wrap="square" lIns="0" tIns="0" rIns="0" bIns="0" rtlCol="0">
            <a:spAutoFit/>
          </a:bodyPr>
          <a:lstStyle/>
          <a:p>
            <a:fld id="{5B7504C0-292E-41D7-A5BB-2741CE2A703A}" type="datetime3">
              <a:rPr lang="en-US" b="1" i="0" cap="all" baseline="0" smtClean="0">
                <a:solidFill>
                  <a:schemeClr val="bg1">
                    <a:lumMod val="95000"/>
                  </a:schemeClr>
                </a:solidFill>
                <a:latin typeface="Arial" pitchFamily="34" charset="0"/>
                <a:cs typeface="Arial" pitchFamily="34" charset="0"/>
              </a:rPr>
              <a:t>23 March 2018</a:t>
            </a:fld>
            <a:endParaRPr lang="en-GB" b="1" i="0" cap="all" baseline="0" dirty="0">
              <a:solidFill>
                <a:schemeClr val="bg1">
                  <a:lumMod val="95000"/>
                </a:schemeClr>
              </a:solidFill>
              <a:latin typeface="Arial" pitchFamily="34" charset="0"/>
              <a:cs typeface="Arial" pitchFamily="34" charset="0"/>
            </a:endParaRPr>
          </a:p>
        </p:txBody>
      </p:sp>
    </p:spTree>
    <p:extLst>
      <p:ext uri="{BB962C8B-B14F-4D97-AF65-F5344CB8AC3E}">
        <p14:creationId xmlns:p14="http://schemas.microsoft.com/office/powerpoint/2010/main" val="1506271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8DBB9F-408F-47DE-A5B0-DA8E8E0AE7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0" y="0"/>
            <a:ext cx="9141970" cy="6858000"/>
          </a:xfrm>
          <a:prstGeom prst="rect">
            <a:avLst/>
          </a:prstGeom>
        </p:spPr>
      </p:pic>
      <p:sp>
        <p:nvSpPr>
          <p:cNvPr id="5" name="TextBox 4"/>
          <p:cNvSpPr txBox="1"/>
          <p:nvPr userDrawn="1"/>
        </p:nvSpPr>
        <p:spPr>
          <a:xfrm>
            <a:off x="1346200" y="2133600"/>
            <a:ext cx="3804920" cy="1938992"/>
          </a:xfrm>
          <a:prstGeom prst="rect">
            <a:avLst/>
          </a:prstGeom>
          <a:noFill/>
        </p:spPr>
        <p:txBody>
          <a:bodyPr wrap="square" rtlCol="0">
            <a:spAutoFit/>
          </a:bodyPr>
          <a:lstStyle/>
          <a:p>
            <a:pPr algn="l"/>
            <a:r>
              <a:rPr lang="en-US" sz="6000" b="1" dirty="0">
                <a:solidFill>
                  <a:schemeClr val="bg1"/>
                </a:solidFill>
              </a:rPr>
              <a:t>THANK YOU</a:t>
            </a:r>
            <a:endParaRPr lang="en-GB" sz="6000" b="1" dirty="0">
              <a:solidFill>
                <a:schemeClr val="bg1"/>
              </a:solidFill>
            </a:endParaRPr>
          </a:p>
        </p:txBody>
      </p:sp>
    </p:spTree>
    <p:extLst>
      <p:ext uri="{BB962C8B-B14F-4D97-AF65-F5344CB8AC3E}">
        <p14:creationId xmlns:p14="http://schemas.microsoft.com/office/powerpoint/2010/main" val="387760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A5CE01-409C-4D15-8268-FCE2AF64A9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 y="1"/>
            <a:ext cx="9157430" cy="6844338"/>
          </a:xfrm>
          <a:prstGeom prst="rect">
            <a:avLst/>
          </a:prstGeom>
        </p:spPr>
      </p:pic>
      <p:sp>
        <p:nvSpPr>
          <p:cNvPr id="3" name="Content Placeholder 2"/>
          <p:cNvSpPr>
            <a:spLocks noGrp="1"/>
          </p:cNvSpPr>
          <p:nvPr>
            <p:ph idx="1" hasCustomPrompt="1"/>
          </p:nvPr>
        </p:nvSpPr>
        <p:spPr>
          <a:xfrm>
            <a:off x="788065" y="2219825"/>
            <a:ext cx="7560000" cy="3771901"/>
          </a:xfrm>
        </p:spPr>
        <p:txBody>
          <a:bodyPr vert="horz" lIns="0" tIns="0" rIns="0" bIns="0" rtlCol="0">
            <a:noAutofit/>
          </a:bodyPr>
          <a:lstStyle>
            <a:lvl1pPr marL="342900" indent="-342900">
              <a:lnSpc>
                <a:spcPct val="150000"/>
              </a:lnSpc>
              <a:buFont typeface="+mj-lt"/>
              <a:buAutoNum type="arabicPeriod"/>
              <a:defRPr lang="en-US" sz="2000" b="1" cap="all" baseline="0" smtClean="0"/>
            </a:lvl1pPr>
            <a:lvl2pPr marL="523875" indent="-342900">
              <a:buFont typeface="+mj-lt"/>
              <a:buAutoNum type="arabicPeriod"/>
              <a:defRPr lang="en-US" smtClean="0"/>
            </a:lvl2pPr>
            <a:lvl3pPr marL="703263" indent="-342900">
              <a:buFont typeface="+mj-lt"/>
              <a:buAutoNum type="arabicPeriod"/>
              <a:defRPr lang="en-US" smtClean="0"/>
            </a:lvl3pPr>
            <a:lvl4pPr marL="877888" indent="-342900">
              <a:buFont typeface="+mj-lt"/>
              <a:buAutoNum type="arabicPeriod"/>
              <a:defRPr lang="en-US" smtClean="0"/>
            </a:lvl4pPr>
            <a:lvl5pPr marL="1058863" indent="-342900">
              <a:buFont typeface="+mj-lt"/>
              <a:buAutoNum type="arabicPeriod"/>
              <a:defRPr lang="en-GB"/>
            </a:lvl5pPr>
          </a:lstStyle>
          <a:p>
            <a:pPr lvl="0"/>
            <a:r>
              <a:rPr lang="en-US" dirty="0"/>
              <a:t>Click to insert agenda item</a:t>
            </a:r>
          </a:p>
          <a:p>
            <a:pPr lvl="0"/>
            <a:r>
              <a:rPr lang="en-US" dirty="0"/>
              <a:t>Click to insert agenda item</a:t>
            </a:r>
          </a:p>
          <a:p>
            <a:pPr lvl="0"/>
            <a:endParaRPr lang="en-GB" dirty="0"/>
          </a:p>
        </p:txBody>
      </p:sp>
      <p:sp>
        <p:nvSpPr>
          <p:cNvPr id="9" name="Text Placeholder 8"/>
          <p:cNvSpPr>
            <a:spLocks noGrp="1"/>
          </p:cNvSpPr>
          <p:nvPr>
            <p:ph type="body" sz="quarter" idx="10" hasCustomPrompt="1"/>
          </p:nvPr>
        </p:nvSpPr>
        <p:spPr>
          <a:xfrm>
            <a:off x="788065" y="806703"/>
            <a:ext cx="7560000" cy="720000"/>
          </a:xfrm>
        </p:spPr>
        <p:txBody>
          <a:bodyPr vert="horz" lIns="0" tIns="0" rIns="0" bIns="0" rtlCol="0" anchor="t" anchorCtr="0">
            <a:noAutofit/>
          </a:bodyPr>
          <a:lstStyle>
            <a:lvl1pPr marL="0" indent="0">
              <a:defRPr lang="en-US" sz="3000" b="1" i="0" cap="all" smtClean="0">
                <a:solidFill>
                  <a:srgbClr val="C00000"/>
                </a:solidFill>
                <a:ea typeface="+mj-ea"/>
                <a:cs typeface="+mj-cs"/>
              </a:defRPr>
            </a:lvl1pPr>
            <a:lvl2pPr>
              <a:defRPr lang="en-US" smtClean="0"/>
            </a:lvl2pPr>
            <a:lvl3pPr>
              <a:defRPr lang="en-US" smtClean="0"/>
            </a:lvl3pPr>
            <a:lvl4pPr>
              <a:defRPr lang="en-US" smtClean="0"/>
            </a:lvl4pPr>
            <a:lvl5pPr>
              <a:defRPr lang="en-GB"/>
            </a:lvl5pPr>
          </a:lstStyle>
          <a:p>
            <a:pPr lvl="0">
              <a:spcBef>
                <a:spcPct val="0"/>
              </a:spcBef>
              <a:buNone/>
            </a:pPr>
            <a:r>
              <a:rPr lang="en-US" dirty="0"/>
              <a:t>Click to insert contents / agenda</a:t>
            </a:r>
            <a:endParaRPr lang="en-GB" dirty="0"/>
          </a:p>
        </p:txBody>
      </p:sp>
    </p:spTree>
    <p:extLst>
      <p:ext uri="{BB962C8B-B14F-4D97-AF65-F5344CB8AC3E}">
        <p14:creationId xmlns:p14="http://schemas.microsoft.com/office/powerpoint/2010/main" val="253352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A5CE01-409C-4D15-8268-FCE2AF64A9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 y="1"/>
            <a:ext cx="9157430" cy="6844338"/>
          </a:xfrm>
          <a:prstGeom prst="rect">
            <a:avLst/>
          </a:prstGeom>
        </p:spPr>
      </p:pic>
      <p:sp>
        <p:nvSpPr>
          <p:cNvPr id="9" name="Text Placeholder 8"/>
          <p:cNvSpPr>
            <a:spLocks noGrp="1"/>
          </p:cNvSpPr>
          <p:nvPr>
            <p:ph type="body" sz="quarter" idx="10" hasCustomPrompt="1"/>
          </p:nvPr>
        </p:nvSpPr>
        <p:spPr>
          <a:xfrm>
            <a:off x="788065" y="806703"/>
            <a:ext cx="7560000" cy="720000"/>
          </a:xfrm>
        </p:spPr>
        <p:txBody>
          <a:bodyPr vert="horz" lIns="0" tIns="0" rIns="0" bIns="0" rtlCol="0" anchor="t" anchorCtr="0">
            <a:noAutofit/>
          </a:bodyPr>
          <a:lstStyle>
            <a:lvl1pPr marL="0" indent="0">
              <a:defRPr lang="en-US" sz="3000" b="1" i="0" cap="all" smtClean="0">
                <a:solidFill>
                  <a:srgbClr val="C00000"/>
                </a:solidFill>
                <a:ea typeface="+mj-ea"/>
                <a:cs typeface="+mj-cs"/>
              </a:defRPr>
            </a:lvl1pPr>
            <a:lvl2pPr>
              <a:defRPr lang="en-US" smtClean="0"/>
            </a:lvl2pPr>
            <a:lvl3pPr>
              <a:defRPr lang="en-US" smtClean="0"/>
            </a:lvl3pPr>
            <a:lvl4pPr>
              <a:defRPr lang="en-US" smtClean="0"/>
            </a:lvl4pPr>
            <a:lvl5pPr>
              <a:defRPr lang="en-GB"/>
            </a:lvl5pPr>
          </a:lstStyle>
          <a:p>
            <a:pPr lvl="0">
              <a:spcBef>
                <a:spcPct val="0"/>
              </a:spcBef>
              <a:buNone/>
            </a:pPr>
            <a:r>
              <a:rPr lang="en-US" dirty="0"/>
              <a:t>Click to insert TABLE TITLE</a:t>
            </a:r>
            <a:endParaRPr lang="en-GB" dirty="0"/>
          </a:p>
        </p:txBody>
      </p:sp>
      <p:graphicFrame>
        <p:nvGraphicFramePr>
          <p:cNvPr id="5" name="Table 4">
            <a:extLst>
              <a:ext uri="{FF2B5EF4-FFF2-40B4-BE49-F238E27FC236}">
                <a16:creationId xmlns:a16="http://schemas.microsoft.com/office/drawing/2014/main" id="{720ADB50-FE19-489C-9A75-7A4914B1A4C8}"/>
              </a:ext>
            </a:extLst>
          </p:cNvPr>
          <p:cNvGraphicFramePr>
            <a:graphicFrameLocks noGrp="1"/>
          </p:cNvGraphicFramePr>
          <p:nvPr userDrawn="1">
            <p:extLst>
              <p:ext uri="{D42A27DB-BD31-4B8C-83A1-F6EECF244321}">
                <p14:modId xmlns:p14="http://schemas.microsoft.com/office/powerpoint/2010/main" val="2719737161"/>
              </p:ext>
            </p:extLst>
          </p:nvPr>
        </p:nvGraphicFramePr>
        <p:xfrm>
          <a:off x="788064" y="1649002"/>
          <a:ext cx="7560000" cy="4203526"/>
        </p:xfrm>
        <a:graphic>
          <a:graphicData uri="http://schemas.openxmlformats.org/drawingml/2006/table">
            <a:tbl>
              <a:tblPr firstRow="1" firstCol="1" bandRow="1"/>
              <a:tblGrid>
                <a:gridCol w="699662">
                  <a:extLst>
                    <a:ext uri="{9D8B030D-6E8A-4147-A177-3AD203B41FA5}">
                      <a16:colId xmlns:a16="http://schemas.microsoft.com/office/drawing/2014/main" val="3216434667"/>
                    </a:ext>
                  </a:extLst>
                </a:gridCol>
                <a:gridCol w="1629830">
                  <a:extLst>
                    <a:ext uri="{9D8B030D-6E8A-4147-A177-3AD203B41FA5}">
                      <a16:colId xmlns:a16="http://schemas.microsoft.com/office/drawing/2014/main" val="1834787526"/>
                    </a:ext>
                  </a:extLst>
                </a:gridCol>
                <a:gridCol w="2589537">
                  <a:extLst>
                    <a:ext uri="{9D8B030D-6E8A-4147-A177-3AD203B41FA5}">
                      <a16:colId xmlns:a16="http://schemas.microsoft.com/office/drawing/2014/main" val="1559903398"/>
                    </a:ext>
                  </a:extLst>
                </a:gridCol>
                <a:gridCol w="1294879">
                  <a:extLst>
                    <a:ext uri="{9D8B030D-6E8A-4147-A177-3AD203B41FA5}">
                      <a16:colId xmlns:a16="http://schemas.microsoft.com/office/drawing/2014/main" val="47176089"/>
                    </a:ext>
                  </a:extLst>
                </a:gridCol>
                <a:gridCol w="1346092">
                  <a:extLst>
                    <a:ext uri="{9D8B030D-6E8A-4147-A177-3AD203B41FA5}">
                      <a16:colId xmlns:a16="http://schemas.microsoft.com/office/drawing/2014/main" val="1071835656"/>
                    </a:ext>
                  </a:extLst>
                </a:gridCol>
              </a:tblGrid>
              <a:tr h="396877">
                <a:tc>
                  <a:txBody>
                    <a:bodyPr/>
                    <a:lstStyle/>
                    <a:p>
                      <a:pPr marL="1905" marR="0" algn="ctr">
                        <a:lnSpc>
                          <a:spcPct val="107000"/>
                        </a:lnSpc>
                        <a:spcBef>
                          <a:spcPts val="0"/>
                        </a:spcBef>
                        <a:spcAft>
                          <a:spcPts val="0"/>
                        </a:spcAft>
                      </a:pPr>
                      <a:r>
                        <a:rPr lang="en-US" sz="1800" b="1"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S/N</a:t>
                      </a:r>
                      <a:endParaRPr lang="en-US" sz="18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0" marR="52070" algn="ctr">
                        <a:lnSpc>
                          <a:spcPct val="107000"/>
                        </a:lnSpc>
                        <a:spcBef>
                          <a:spcPts val="0"/>
                        </a:spcBef>
                        <a:spcAft>
                          <a:spcPts val="0"/>
                        </a:spcAft>
                      </a:pPr>
                      <a:endParaRPr lang="en-US" sz="18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0" marR="10160" marT="10477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0" marR="53340" algn="ctr">
                        <a:lnSpc>
                          <a:spcPct val="107000"/>
                        </a:lnSpc>
                        <a:spcBef>
                          <a:spcPts val="0"/>
                        </a:spcBef>
                        <a:spcAft>
                          <a:spcPts val="0"/>
                        </a:spcAft>
                      </a:pPr>
                      <a:endParaRPr lang="en-US" sz="18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8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0" marR="10160" marT="10477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8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0" marR="10160" marT="10477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3779646693"/>
                  </a:ext>
                </a:extLst>
              </a:tr>
              <a:tr h="849610">
                <a:tc>
                  <a:txBody>
                    <a:bodyPr/>
                    <a:lstStyle/>
                    <a:p>
                      <a:pPr marL="134620" marR="0" algn="ctr">
                        <a:lnSpc>
                          <a:spcPct val="107000"/>
                        </a:lnSpc>
                        <a:spcBef>
                          <a:spcPts val="0"/>
                        </a:spcBef>
                        <a:spcAft>
                          <a:spcPts val="0"/>
                        </a:spcAft>
                      </a:pPr>
                      <a:r>
                        <a:rPr lang="en-US" sz="16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a:t>
                      </a: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endPar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53975" marR="1905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42545" algn="ctr">
                        <a:lnSpc>
                          <a:spcPct val="107000"/>
                        </a:lnSpc>
                        <a:spcBef>
                          <a:spcPts val="0"/>
                        </a:spcBef>
                        <a:spcAft>
                          <a:spcPts val="0"/>
                        </a:spcAft>
                      </a:pPr>
                      <a:endParaRPr lang="en-US" sz="160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107315" algn="ctr">
                        <a:lnSpc>
                          <a:spcPct val="107000"/>
                        </a:lnSpc>
                        <a:spcBef>
                          <a:spcPts val="0"/>
                        </a:spcBef>
                        <a:spcAft>
                          <a:spcPts val="0"/>
                        </a:spcAft>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3066785"/>
                  </a:ext>
                </a:extLst>
              </a:tr>
              <a:tr h="913366">
                <a:tc>
                  <a:txBody>
                    <a:bodyPr/>
                    <a:lstStyle/>
                    <a:p>
                      <a:pPr marL="134620" marR="0" algn="ctr">
                        <a:lnSpc>
                          <a:spcPct val="107000"/>
                        </a:lnSpc>
                        <a:spcBef>
                          <a:spcPts val="0"/>
                        </a:spcBef>
                        <a:spcAft>
                          <a:spcPts val="0"/>
                        </a:spcAft>
                      </a:pPr>
                      <a:r>
                        <a:rPr lang="en-US" sz="16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a:t>
                      </a: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endPar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53975" marR="1905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42545" algn="ctr">
                        <a:lnSpc>
                          <a:spcPct val="107000"/>
                        </a:lnSpc>
                        <a:spcBef>
                          <a:spcPts val="0"/>
                        </a:spcBef>
                        <a:spcAft>
                          <a:spcPts val="0"/>
                        </a:spcAft>
                      </a:pPr>
                      <a:endParaRPr lang="en-US" sz="160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107315" algn="ctr">
                        <a:lnSpc>
                          <a:spcPct val="107000"/>
                        </a:lnSpc>
                        <a:spcBef>
                          <a:spcPts val="0"/>
                        </a:spcBef>
                        <a:spcAft>
                          <a:spcPts val="0"/>
                        </a:spcAft>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47209347"/>
                  </a:ext>
                </a:extLst>
              </a:tr>
              <a:tr h="913041">
                <a:tc>
                  <a:txBody>
                    <a:bodyPr/>
                    <a:lstStyle/>
                    <a:p>
                      <a:pPr marL="134620" marR="0" algn="ctr">
                        <a:lnSpc>
                          <a:spcPct val="107000"/>
                        </a:lnSpc>
                        <a:spcBef>
                          <a:spcPts val="0"/>
                        </a:spcBef>
                        <a:spcAft>
                          <a:spcPts val="0"/>
                        </a:spcAft>
                      </a:pPr>
                      <a:r>
                        <a:rPr lang="en-US" sz="16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a:t>
                      </a: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endPar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53975" marR="1905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42545" algn="ctr">
                        <a:lnSpc>
                          <a:spcPct val="107000"/>
                        </a:lnSpc>
                        <a:spcBef>
                          <a:spcPts val="0"/>
                        </a:spcBef>
                        <a:spcAft>
                          <a:spcPts val="0"/>
                        </a:spcAft>
                      </a:pPr>
                      <a:endParaRPr lang="en-US" sz="160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107315" algn="ctr">
                        <a:lnSpc>
                          <a:spcPct val="107000"/>
                        </a:lnSpc>
                        <a:spcBef>
                          <a:spcPts val="0"/>
                        </a:spcBef>
                        <a:spcAft>
                          <a:spcPts val="0"/>
                        </a:spcAft>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98715230"/>
                  </a:ext>
                </a:extLst>
              </a:tr>
              <a:tr h="1129237">
                <a:tc>
                  <a:txBody>
                    <a:bodyPr/>
                    <a:lstStyle/>
                    <a:p>
                      <a:pPr marL="134620" marR="0" algn="ctr">
                        <a:lnSpc>
                          <a:spcPct val="107000"/>
                        </a:lnSpc>
                        <a:spcBef>
                          <a:spcPts val="0"/>
                        </a:spcBef>
                        <a:spcAft>
                          <a:spcPts val="0"/>
                        </a:spcAft>
                      </a:pPr>
                      <a:r>
                        <a:rPr lang="en-US" sz="16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4</a:t>
                      </a: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endPar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53975" marR="1905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42545" algn="ctr">
                        <a:lnSpc>
                          <a:spcPct val="107000"/>
                        </a:lnSpc>
                        <a:spcBef>
                          <a:spcPts val="0"/>
                        </a:spcBef>
                        <a:spcAft>
                          <a:spcPts val="0"/>
                        </a:spcAft>
                      </a:pPr>
                      <a:endParaRPr lang="en-US" sz="160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107315" algn="ctr">
                        <a:lnSpc>
                          <a:spcPct val="107000"/>
                        </a:lnSpc>
                        <a:spcBef>
                          <a:spcPts val="0"/>
                        </a:spcBef>
                        <a:spcAft>
                          <a:spcPts val="0"/>
                        </a:spcAft>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555463828"/>
                  </a:ext>
                </a:extLst>
              </a:tr>
            </a:tbl>
          </a:graphicData>
        </a:graphic>
      </p:graphicFrame>
    </p:spTree>
    <p:extLst>
      <p:ext uri="{BB962C8B-B14F-4D97-AF65-F5344CB8AC3E}">
        <p14:creationId xmlns:p14="http://schemas.microsoft.com/office/powerpoint/2010/main" val="2014036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A5CE01-409C-4D15-8268-FCE2AF64A9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 y="1"/>
            <a:ext cx="9157430" cy="6844338"/>
          </a:xfrm>
          <a:prstGeom prst="rect">
            <a:avLst/>
          </a:prstGeom>
        </p:spPr>
      </p:pic>
      <p:sp>
        <p:nvSpPr>
          <p:cNvPr id="9" name="Text Placeholder 8"/>
          <p:cNvSpPr>
            <a:spLocks noGrp="1"/>
          </p:cNvSpPr>
          <p:nvPr>
            <p:ph type="body" sz="quarter" idx="10" hasCustomPrompt="1"/>
          </p:nvPr>
        </p:nvSpPr>
        <p:spPr>
          <a:xfrm>
            <a:off x="788065" y="806703"/>
            <a:ext cx="7560000" cy="720000"/>
          </a:xfrm>
        </p:spPr>
        <p:txBody>
          <a:bodyPr vert="horz" lIns="0" tIns="0" rIns="0" bIns="0" rtlCol="0" anchor="t" anchorCtr="0">
            <a:noAutofit/>
          </a:bodyPr>
          <a:lstStyle>
            <a:lvl1pPr marL="0" indent="0">
              <a:defRPr lang="en-US" sz="3000" b="1" i="0" cap="all" smtClean="0">
                <a:solidFill>
                  <a:srgbClr val="C00000"/>
                </a:solidFill>
                <a:ea typeface="+mj-ea"/>
                <a:cs typeface="+mj-cs"/>
              </a:defRPr>
            </a:lvl1pPr>
            <a:lvl2pPr>
              <a:defRPr lang="en-US" smtClean="0"/>
            </a:lvl2pPr>
            <a:lvl3pPr>
              <a:defRPr lang="en-US" smtClean="0"/>
            </a:lvl3pPr>
            <a:lvl4pPr>
              <a:defRPr lang="en-US" smtClean="0"/>
            </a:lvl4pPr>
            <a:lvl5pPr>
              <a:defRPr lang="en-GB"/>
            </a:lvl5pPr>
          </a:lstStyle>
          <a:p>
            <a:pPr lvl="0">
              <a:spcBef>
                <a:spcPct val="0"/>
              </a:spcBef>
              <a:buNone/>
            </a:pPr>
            <a:r>
              <a:rPr lang="en-US" dirty="0"/>
              <a:t>Click to insert TABLE TITLE</a:t>
            </a:r>
            <a:endParaRPr lang="en-GB" dirty="0"/>
          </a:p>
        </p:txBody>
      </p:sp>
      <p:graphicFrame>
        <p:nvGraphicFramePr>
          <p:cNvPr id="5" name="Table 4">
            <a:extLst>
              <a:ext uri="{FF2B5EF4-FFF2-40B4-BE49-F238E27FC236}">
                <a16:creationId xmlns:a16="http://schemas.microsoft.com/office/drawing/2014/main" id="{720ADB50-FE19-489C-9A75-7A4914B1A4C8}"/>
              </a:ext>
            </a:extLst>
          </p:cNvPr>
          <p:cNvGraphicFramePr>
            <a:graphicFrameLocks noGrp="1"/>
          </p:cNvGraphicFramePr>
          <p:nvPr userDrawn="1">
            <p:extLst>
              <p:ext uri="{D42A27DB-BD31-4B8C-83A1-F6EECF244321}">
                <p14:modId xmlns:p14="http://schemas.microsoft.com/office/powerpoint/2010/main" val="3365579573"/>
              </p:ext>
            </p:extLst>
          </p:nvPr>
        </p:nvGraphicFramePr>
        <p:xfrm>
          <a:off x="788064" y="1649002"/>
          <a:ext cx="7560000" cy="4203526"/>
        </p:xfrm>
        <a:graphic>
          <a:graphicData uri="http://schemas.openxmlformats.org/drawingml/2006/table">
            <a:tbl>
              <a:tblPr firstRow="1" firstCol="1" bandRow="1"/>
              <a:tblGrid>
                <a:gridCol w="699662">
                  <a:extLst>
                    <a:ext uri="{9D8B030D-6E8A-4147-A177-3AD203B41FA5}">
                      <a16:colId xmlns:a16="http://schemas.microsoft.com/office/drawing/2014/main" val="3216434667"/>
                    </a:ext>
                  </a:extLst>
                </a:gridCol>
                <a:gridCol w="1629830">
                  <a:extLst>
                    <a:ext uri="{9D8B030D-6E8A-4147-A177-3AD203B41FA5}">
                      <a16:colId xmlns:a16="http://schemas.microsoft.com/office/drawing/2014/main" val="1834787526"/>
                    </a:ext>
                  </a:extLst>
                </a:gridCol>
                <a:gridCol w="2589537">
                  <a:extLst>
                    <a:ext uri="{9D8B030D-6E8A-4147-A177-3AD203B41FA5}">
                      <a16:colId xmlns:a16="http://schemas.microsoft.com/office/drawing/2014/main" val="1559903398"/>
                    </a:ext>
                  </a:extLst>
                </a:gridCol>
                <a:gridCol w="1294879">
                  <a:extLst>
                    <a:ext uri="{9D8B030D-6E8A-4147-A177-3AD203B41FA5}">
                      <a16:colId xmlns:a16="http://schemas.microsoft.com/office/drawing/2014/main" val="47176089"/>
                    </a:ext>
                  </a:extLst>
                </a:gridCol>
                <a:gridCol w="1346092">
                  <a:extLst>
                    <a:ext uri="{9D8B030D-6E8A-4147-A177-3AD203B41FA5}">
                      <a16:colId xmlns:a16="http://schemas.microsoft.com/office/drawing/2014/main" val="1071835656"/>
                    </a:ext>
                  </a:extLst>
                </a:gridCol>
              </a:tblGrid>
              <a:tr h="396877">
                <a:tc>
                  <a:txBody>
                    <a:bodyPr/>
                    <a:lstStyle/>
                    <a:p>
                      <a:pPr marL="1905" marR="0" algn="ctr">
                        <a:lnSpc>
                          <a:spcPct val="107000"/>
                        </a:lnSpc>
                        <a:spcBef>
                          <a:spcPts val="0"/>
                        </a:spcBef>
                        <a:spcAft>
                          <a:spcPts val="0"/>
                        </a:spcAft>
                      </a:pPr>
                      <a:r>
                        <a:rPr lang="en-US" sz="1800" b="1"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S/N</a:t>
                      </a:r>
                      <a:endParaRPr lang="en-US" sz="18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0" marR="52070" algn="ctr">
                        <a:lnSpc>
                          <a:spcPct val="107000"/>
                        </a:lnSpc>
                        <a:spcBef>
                          <a:spcPts val="0"/>
                        </a:spcBef>
                        <a:spcAft>
                          <a:spcPts val="0"/>
                        </a:spcAft>
                      </a:pPr>
                      <a:endParaRPr lang="en-US" sz="18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0" marR="10160" marT="10477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0" marR="53340" algn="ctr">
                        <a:lnSpc>
                          <a:spcPct val="107000"/>
                        </a:lnSpc>
                        <a:spcBef>
                          <a:spcPts val="0"/>
                        </a:spcBef>
                        <a:spcAft>
                          <a:spcPts val="0"/>
                        </a:spcAft>
                      </a:pPr>
                      <a:endParaRPr lang="en-US" sz="18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8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0" marR="10160" marT="10477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800"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0" marR="10160" marT="10477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3779646693"/>
                  </a:ext>
                </a:extLst>
              </a:tr>
              <a:tr h="849610">
                <a:tc>
                  <a:txBody>
                    <a:bodyPr/>
                    <a:lstStyle/>
                    <a:p>
                      <a:pPr marL="134620" marR="0" algn="ctr">
                        <a:lnSpc>
                          <a:spcPct val="107000"/>
                        </a:lnSpc>
                        <a:spcBef>
                          <a:spcPts val="0"/>
                        </a:spcBef>
                        <a:spcAft>
                          <a:spcPts val="0"/>
                        </a:spcAft>
                      </a:pPr>
                      <a:r>
                        <a:rPr lang="en-US" sz="16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a:t>
                      </a: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endPar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53975" marR="1905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42545" algn="ctr">
                        <a:lnSpc>
                          <a:spcPct val="107000"/>
                        </a:lnSpc>
                        <a:spcBef>
                          <a:spcPts val="0"/>
                        </a:spcBef>
                        <a:spcAft>
                          <a:spcPts val="0"/>
                        </a:spcAft>
                      </a:pPr>
                      <a:endParaRPr lang="en-US" sz="160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107315" algn="ctr">
                        <a:lnSpc>
                          <a:spcPct val="107000"/>
                        </a:lnSpc>
                        <a:spcBef>
                          <a:spcPts val="0"/>
                        </a:spcBef>
                        <a:spcAft>
                          <a:spcPts val="0"/>
                        </a:spcAft>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3066785"/>
                  </a:ext>
                </a:extLst>
              </a:tr>
              <a:tr h="913366">
                <a:tc>
                  <a:txBody>
                    <a:bodyPr/>
                    <a:lstStyle/>
                    <a:p>
                      <a:pPr marL="134620" marR="0" algn="ctr">
                        <a:lnSpc>
                          <a:spcPct val="107000"/>
                        </a:lnSpc>
                        <a:spcBef>
                          <a:spcPts val="0"/>
                        </a:spcBef>
                        <a:spcAft>
                          <a:spcPts val="0"/>
                        </a:spcAft>
                      </a:pPr>
                      <a:r>
                        <a:rPr lang="en-US" sz="16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a:t>
                      </a: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endPar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53975" marR="1905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42545" algn="ctr">
                        <a:lnSpc>
                          <a:spcPct val="107000"/>
                        </a:lnSpc>
                        <a:spcBef>
                          <a:spcPts val="0"/>
                        </a:spcBef>
                        <a:spcAft>
                          <a:spcPts val="0"/>
                        </a:spcAft>
                      </a:pPr>
                      <a:endParaRPr lang="en-US" sz="160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107315" algn="ctr">
                        <a:lnSpc>
                          <a:spcPct val="107000"/>
                        </a:lnSpc>
                        <a:spcBef>
                          <a:spcPts val="0"/>
                        </a:spcBef>
                        <a:spcAft>
                          <a:spcPts val="0"/>
                        </a:spcAft>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47209347"/>
                  </a:ext>
                </a:extLst>
              </a:tr>
              <a:tr h="913041">
                <a:tc>
                  <a:txBody>
                    <a:bodyPr/>
                    <a:lstStyle/>
                    <a:p>
                      <a:pPr marL="134620" marR="0" algn="ctr">
                        <a:lnSpc>
                          <a:spcPct val="107000"/>
                        </a:lnSpc>
                        <a:spcBef>
                          <a:spcPts val="0"/>
                        </a:spcBef>
                        <a:spcAft>
                          <a:spcPts val="0"/>
                        </a:spcAft>
                      </a:pPr>
                      <a:r>
                        <a:rPr lang="en-US" sz="16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a:t>
                      </a: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endPar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53975" marR="1905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42545" algn="ctr">
                        <a:lnSpc>
                          <a:spcPct val="107000"/>
                        </a:lnSpc>
                        <a:spcBef>
                          <a:spcPts val="0"/>
                        </a:spcBef>
                        <a:spcAft>
                          <a:spcPts val="0"/>
                        </a:spcAft>
                      </a:pPr>
                      <a:endParaRPr lang="en-US" sz="160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107315" algn="ctr">
                        <a:lnSpc>
                          <a:spcPct val="107000"/>
                        </a:lnSpc>
                        <a:spcBef>
                          <a:spcPts val="0"/>
                        </a:spcBef>
                        <a:spcAft>
                          <a:spcPts val="0"/>
                        </a:spcAft>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98715230"/>
                  </a:ext>
                </a:extLst>
              </a:tr>
              <a:tr h="1129237">
                <a:tc>
                  <a:txBody>
                    <a:bodyPr/>
                    <a:lstStyle/>
                    <a:p>
                      <a:pPr marL="134620" marR="0" algn="ctr">
                        <a:lnSpc>
                          <a:spcPct val="107000"/>
                        </a:lnSpc>
                        <a:spcBef>
                          <a:spcPts val="0"/>
                        </a:spcBef>
                        <a:spcAft>
                          <a:spcPts val="0"/>
                        </a:spcAft>
                      </a:pPr>
                      <a:r>
                        <a:rPr lang="en-US" sz="16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4</a:t>
                      </a:r>
                    </a:p>
                  </a:txBody>
                  <a:tcPr marL="0" marR="10160" marT="1047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endPar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53975" marR="1905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42545" algn="ctr">
                        <a:lnSpc>
                          <a:spcPct val="107000"/>
                        </a:lnSpc>
                        <a:spcBef>
                          <a:spcPts val="0"/>
                        </a:spcBef>
                        <a:spcAft>
                          <a:spcPts val="0"/>
                        </a:spcAft>
                      </a:pPr>
                      <a:endParaRPr lang="en-US" sz="1600" dirty="0">
                        <a:solidFill>
                          <a:schemeClr val="tx1"/>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0" marR="107315" algn="ctr">
                        <a:lnSpc>
                          <a:spcPct val="107000"/>
                        </a:lnSpc>
                        <a:spcBef>
                          <a:spcPts val="0"/>
                        </a:spcBef>
                        <a:spcAft>
                          <a:spcPts val="0"/>
                        </a:spcAft>
                      </a:pP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txBody>
                  <a:tcPr marL="67000" marR="64729" marT="7551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555463828"/>
                  </a:ext>
                </a:extLst>
              </a:tr>
            </a:tbl>
          </a:graphicData>
        </a:graphic>
      </p:graphicFrame>
    </p:spTree>
    <p:extLst>
      <p:ext uri="{BB962C8B-B14F-4D97-AF65-F5344CB8AC3E}">
        <p14:creationId xmlns:p14="http://schemas.microsoft.com/office/powerpoint/2010/main" val="334581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EB734843-2358-4562-B91D-556AB6386B89}" type="slidenum">
              <a:rPr lang="en-US" altLang="en-US"/>
              <a:pPr/>
              <a:t>‹#›</a:t>
            </a:fld>
            <a:endParaRPr lang="en-US" altLang="en-US"/>
          </a:p>
        </p:txBody>
      </p:sp>
    </p:spTree>
    <p:extLst>
      <p:ext uri="{BB962C8B-B14F-4D97-AF65-F5344CB8AC3E}">
        <p14:creationId xmlns:p14="http://schemas.microsoft.com/office/powerpoint/2010/main" val="125561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A4823-5086-4BB0-8FD9-63A161BB96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 y="1"/>
            <a:ext cx="9157430" cy="6844338"/>
          </a:xfrm>
          <a:prstGeom prst="rect">
            <a:avLst/>
          </a:prstGeom>
        </p:spPr>
      </p:pic>
      <p:sp>
        <p:nvSpPr>
          <p:cNvPr id="2" name="Title 1"/>
          <p:cNvSpPr>
            <a:spLocks noGrp="1"/>
          </p:cNvSpPr>
          <p:nvPr>
            <p:ph type="title" hasCustomPrompt="1"/>
          </p:nvPr>
        </p:nvSpPr>
        <p:spPr>
          <a:xfrm>
            <a:off x="788065" y="583532"/>
            <a:ext cx="7560000" cy="720000"/>
          </a:xfrm>
        </p:spPr>
        <p:txBody>
          <a:bodyPr>
            <a:noAutofit/>
          </a:bodyPr>
          <a:lstStyle>
            <a:lvl1pPr>
              <a:defRPr/>
            </a:lvl1pPr>
          </a:lstStyle>
          <a:p>
            <a:r>
              <a:rPr lang="en-US" dirty="0"/>
              <a:t>Click to insert slide title</a:t>
            </a:r>
            <a:endParaRPr lang="en-GB" dirty="0"/>
          </a:p>
        </p:txBody>
      </p:sp>
      <p:sp>
        <p:nvSpPr>
          <p:cNvPr id="9" name="Text Placeholder 8"/>
          <p:cNvSpPr>
            <a:spLocks noGrp="1"/>
          </p:cNvSpPr>
          <p:nvPr>
            <p:ph type="body" sz="quarter" idx="10" hasCustomPrompt="1"/>
          </p:nvPr>
        </p:nvSpPr>
        <p:spPr>
          <a:xfrm>
            <a:off x="788065" y="1312028"/>
            <a:ext cx="7560000" cy="720000"/>
          </a:xfrm>
        </p:spPr>
        <p:txBody>
          <a:bodyPr vert="horz" lIns="0" tIns="0" rIns="0" bIns="0" rtlCol="0" anchor="t" anchorCtr="0">
            <a:noAutofit/>
          </a:bodyPr>
          <a:lstStyle>
            <a:lvl1pPr>
              <a:defRPr lang="en-US" sz="3000" b="1" i="0" cap="all" smtClean="0">
                <a:solidFill>
                  <a:srgbClr val="C00000"/>
                </a:solidFill>
                <a:ea typeface="+mj-ea"/>
                <a:cs typeface="+mj-cs"/>
              </a:defRPr>
            </a:lvl1pPr>
            <a:lvl2pPr>
              <a:defRPr lang="en-US" smtClean="0"/>
            </a:lvl2pPr>
            <a:lvl3pPr>
              <a:defRPr lang="en-US" smtClean="0"/>
            </a:lvl3pPr>
            <a:lvl4pPr>
              <a:defRPr lang="en-US" smtClean="0"/>
            </a:lvl4pPr>
            <a:lvl5pPr>
              <a:defRPr lang="en-GB"/>
            </a:lvl5pPr>
          </a:lstStyle>
          <a:p>
            <a:pPr lvl="0">
              <a:spcBef>
                <a:spcPct val="0"/>
              </a:spcBef>
              <a:buNone/>
            </a:pPr>
            <a:r>
              <a:rPr lang="en-US" dirty="0"/>
              <a:t>Click to insert slide subtitle</a:t>
            </a:r>
            <a:endParaRPr lang="en-GB" dirty="0"/>
          </a:p>
        </p:txBody>
      </p:sp>
      <p:sp>
        <p:nvSpPr>
          <p:cNvPr id="5" name="Picture Placeholder 4"/>
          <p:cNvSpPr>
            <a:spLocks noGrp="1"/>
          </p:cNvSpPr>
          <p:nvPr>
            <p:ph type="pic" sz="quarter" idx="11" hasCustomPrompt="1"/>
          </p:nvPr>
        </p:nvSpPr>
        <p:spPr>
          <a:xfrm>
            <a:off x="788065" y="2123574"/>
            <a:ext cx="5859382" cy="3591426"/>
          </a:xfrm>
        </p:spPr>
        <p:txBody>
          <a:bodyPr anchor="ctr" anchorCtr="0"/>
          <a:lstStyle>
            <a:lvl1pPr marL="0" indent="0" algn="ctr">
              <a:buNone/>
              <a:defRPr baseline="0"/>
            </a:lvl1pPr>
          </a:lstStyle>
          <a:p>
            <a:r>
              <a:rPr lang="en-US" dirty="0"/>
              <a:t>Click to insert image</a:t>
            </a:r>
            <a:endParaRPr lang="en-GB" dirty="0"/>
          </a:p>
        </p:txBody>
      </p:sp>
      <p:sp>
        <p:nvSpPr>
          <p:cNvPr id="8" name="Content Placeholder 2"/>
          <p:cNvSpPr>
            <a:spLocks noGrp="1"/>
          </p:cNvSpPr>
          <p:nvPr>
            <p:ph idx="1" hasCustomPrompt="1"/>
          </p:nvPr>
        </p:nvSpPr>
        <p:spPr>
          <a:xfrm>
            <a:off x="788065" y="5829299"/>
            <a:ext cx="5860800" cy="288759"/>
          </a:xfrm>
        </p:spPr>
        <p:txBody>
          <a:bodyPr vert="horz" lIns="0" tIns="0" rIns="0" bIns="0" rtlCol="0">
            <a:noAutofit/>
          </a:bodyPr>
          <a:lstStyle>
            <a:lvl1pPr marL="0" indent="0">
              <a:buNone/>
              <a:defRPr lang="en-US" sz="1400" i="1" baseline="0" smtClean="0"/>
            </a:lvl1pPr>
            <a:lvl2pPr marL="180975" indent="0">
              <a:buNone/>
              <a:defRPr lang="en-US" smtClean="0"/>
            </a:lvl2pPr>
            <a:lvl3pPr marL="360363" indent="0">
              <a:buNone/>
              <a:defRPr lang="en-US" smtClean="0"/>
            </a:lvl3pPr>
            <a:lvl4pPr marL="534988" indent="0">
              <a:buNone/>
              <a:defRPr lang="en-US" smtClean="0"/>
            </a:lvl4pPr>
            <a:lvl5pPr marL="715963" indent="0">
              <a:buNone/>
              <a:defRPr lang="en-GB"/>
            </a:lvl5pPr>
          </a:lstStyle>
          <a:p>
            <a:pPr lvl="0"/>
            <a:r>
              <a:rPr lang="en-US" dirty="0"/>
              <a:t>Click to insert body copy</a:t>
            </a:r>
            <a:endParaRPr lang="en-GB" dirty="0"/>
          </a:p>
        </p:txBody>
      </p:sp>
    </p:spTree>
    <p:extLst>
      <p:ext uri="{BB962C8B-B14F-4D97-AF65-F5344CB8AC3E}">
        <p14:creationId xmlns:p14="http://schemas.microsoft.com/office/powerpoint/2010/main" val="3339290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3CE4FD-7012-47AA-A9DF-7FE0AB6439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 y="1"/>
            <a:ext cx="9157430" cy="6844338"/>
          </a:xfrm>
          <a:prstGeom prst="rect">
            <a:avLst/>
          </a:prstGeom>
        </p:spPr>
      </p:pic>
      <p:sp>
        <p:nvSpPr>
          <p:cNvPr id="2" name="Title 1"/>
          <p:cNvSpPr>
            <a:spLocks noGrp="1"/>
          </p:cNvSpPr>
          <p:nvPr>
            <p:ph type="title" hasCustomPrompt="1"/>
          </p:nvPr>
        </p:nvSpPr>
        <p:spPr>
          <a:xfrm>
            <a:off x="788065" y="583532"/>
            <a:ext cx="7560000" cy="720000"/>
          </a:xfrm>
        </p:spPr>
        <p:txBody>
          <a:bodyPr>
            <a:noAutofit/>
          </a:bodyPr>
          <a:lstStyle>
            <a:lvl1pPr>
              <a:defRPr/>
            </a:lvl1pPr>
          </a:lstStyle>
          <a:p>
            <a:r>
              <a:rPr lang="en-US" dirty="0"/>
              <a:t>Click to insert slide title</a:t>
            </a:r>
            <a:endParaRPr lang="en-GB" dirty="0"/>
          </a:p>
        </p:txBody>
      </p:sp>
      <p:sp>
        <p:nvSpPr>
          <p:cNvPr id="9" name="Text Placeholder 8"/>
          <p:cNvSpPr>
            <a:spLocks noGrp="1"/>
          </p:cNvSpPr>
          <p:nvPr>
            <p:ph type="body" sz="quarter" idx="10" hasCustomPrompt="1"/>
          </p:nvPr>
        </p:nvSpPr>
        <p:spPr>
          <a:xfrm>
            <a:off x="788065" y="1312028"/>
            <a:ext cx="7560000" cy="720000"/>
          </a:xfrm>
        </p:spPr>
        <p:txBody>
          <a:bodyPr vert="horz" lIns="0" tIns="0" rIns="0" bIns="0" rtlCol="0" anchor="t" anchorCtr="0">
            <a:noAutofit/>
          </a:bodyPr>
          <a:lstStyle>
            <a:lvl1pPr>
              <a:defRPr lang="en-US" sz="3000" b="1" i="0" cap="all" smtClean="0">
                <a:solidFill>
                  <a:srgbClr val="C00000"/>
                </a:solidFill>
                <a:ea typeface="+mj-ea"/>
                <a:cs typeface="+mj-cs"/>
              </a:defRPr>
            </a:lvl1pPr>
            <a:lvl2pPr>
              <a:defRPr lang="en-US" smtClean="0"/>
            </a:lvl2pPr>
            <a:lvl3pPr>
              <a:defRPr lang="en-US" smtClean="0"/>
            </a:lvl3pPr>
            <a:lvl4pPr>
              <a:defRPr lang="en-US" smtClean="0"/>
            </a:lvl4pPr>
            <a:lvl5pPr>
              <a:defRPr lang="en-GB"/>
            </a:lvl5pPr>
          </a:lstStyle>
          <a:p>
            <a:pPr lvl="0">
              <a:spcBef>
                <a:spcPct val="0"/>
              </a:spcBef>
              <a:buNone/>
            </a:pPr>
            <a:r>
              <a:rPr lang="en-US" dirty="0"/>
              <a:t>Click to insert slide subtitle</a:t>
            </a:r>
            <a:endParaRPr lang="en-GB" dirty="0"/>
          </a:p>
        </p:txBody>
      </p:sp>
      <p:sp>
        <p:nvSpPr>
          <p:cNvPr id="5" name="Picture Placeholder 4"/>
          <p:cNvSpPr>
            <a:spLocks noGrp="1"/>
          </p:cNvSpPr>
          <p:nvPr>
            <p:ph type="pic" sz="quarter" idx="11" hasCustomPrompt="1"/>
          </p:nvPr>
        </p:nvSpPr>
        <p:spPr>
          <a:xfrm>
            <a:off x="788065" y="3194384"/>
            <a:ext cx="3916282" cy="2520616"/>
          </a:xfrm>
        </p:spPr>
        <p:txBody>
          <a:bodyPr anchor="ctr" anchorCtr="0"/>
          <a:lstStyle>
            <a:lvl1pPr marL="0" indent="0" algn="ctr">
              <a:buNone/>
              <a:defRPr baseline="0"/>
            </a:lvl1pPr>
          </a:lstStyle>
          <a:p>
            <a:r>
              <a:rPr lang="en-US" dirty="0"/>
              <a:t>Click to insert image</a:t>
            </a:r>
            <a:endParaRPr lang="en-GB" dirty="0"/>
          </a:p>
        </p:txBody>
      </p:sp>
      <p:sp>
        <p:nvSpPr>
          <p:cNvPr id="8" name="Content Placeholder 2"/>
          <p:cNvSpPr>
            <a:spLocks noGrp="1"/>
          </p:cNvSpPr>
          <p:nvPr>
            <p:ph idx="1" hasCustomPrompt="1"/>
          </p:nvPr>
        </p:nvSpPr>
        <p:spPr>
          <a:xfrm>
            <a:off x="788065" y="5829299"/>
            <a:ext cx="5860800" cy="288759"/>
          </a:xfrm>
        </p:spPr>
        <p:txBody>
          <a:bodyPr vert="horz" lIns="0" tIns="0" rIns="0" bIns="0" rtlCol="0">
            <a:noAutofit/>
          </a:bodyPr>
          <a:lstStyle>
            <a:lvl1pPr marL="0" indent="0">
              <a:buNone/>
              <a:defRPr lang="en-US" sz="1400" i="1" baseline="0" smtClean="0"/>
            </a:lvl1pPr>
            <a:lvl2pPr marL="180975" indent="0">
              <a:buNone/>
              <a:defRPr lang="en-US" smtClean="0"/>
            </a:lvl2pPr>
            <a:lvl3pPr marL="360363" indent="0">
              <a:buNone/>
              <a:defRPr lang="en-US" smtClean="0"/>
            </a:lvl3pPr>
            <a:lvl4pPr marL="534988" indent="0">
              <a:buNone/>
              <a:defRPr lang="en-US" smtClean="0"/>
            </a:lvl4pPr>
            <a:lvl5pPr marL="715963" indent="0">
              <a:buNone/>
              <a:defRPr lang="en-GB"/>
            </a:lvl5pPr>
          </a:lstStyle>
          <a:p>
            <a:pPr lvl="0"/>
            <a:r>
              <a:rPr lang="en-US" dirty="0"/>
              <a:t>Click to insert body copy</a:t>
            </a:r>
            <a:endParaRPr lang="en-GB" dirty="0"/>
          </a:p>
        </p:txBody>
      </p:sp>
      <p:sp>
        <p:nvSpPr>
          <p:cNvPr id="7" name="Content Placeholder 2"/>
          <p:cNvSpPr>
            <a:spLocks noGrp="1"/>
          </p:cNvSpPr>
          <p:nvPr>
            <p:ph idx="12" hasCustomPrompt="1"/>
          </p:nvPr>
        </p:nvSpPr>
        <p:spPr>
          <a:xfrm>
            <a:off x="788065" y="2153651"/>
            <a:ext cx="5860800" cy="920417"/>
          </a:xfrm>
        </p:spPr>
        <p:txBody>
          <a:bodyPr vert="horz" lIns="0" tIns="0" rIns="0" bIns="0" rtlCol="0">
            <a:noAutofit/>
          </a:bodyPr>
          <a:lstStyle>
            <a:lvl1pPr marL="0" indent="0">
              <a:buNone/>
              <a:defRPr lang="en-US" sz="1400" i="0" baseline="0" smtClean="0"/>
            </a:lvl1pPr>
            <a:lvl2pPr marL="180975" indent="0">
              <a:buNone/>
              <a:defRPr lang="en-US" smtClean="0"/>
            </a:lvl2pPr>
            <a:lvl3pPr marL="360363" indent="0">
              <a:buNone/>
              <a:defRPr lang="en-US" smtClean="0"/>
            </a:lvl3pPr>
            <a:lvl4pPr marL="534988" indent="0">
              <a:buNone/>
              <a:defRPr lang="en-US" smtClean="0"/>
            </a:lvl4pPr>
            <a:lvl5pPr marL="715963" indent="0">
              <a:buNone/>
              <a:defRPr lang="en-GB"/>
            </a:lvl5pPr>
          </a:lstStyle>
          <a:p>
            <a:pPr lvl="0"/>
            <a:r>
              <a:rPr lang="en-US" dirty="0"/>
              <a:t>Click to insert body copy</a:t>
            </a:r>
            <a:endParaRPr lang="en-GB" dirty="0"/>
          </a:p>
        </p:txBody>
      </p:sp>
    </p:spTree>
    <p:extLst>
      <p:ext uri="{BB962C8B-B14F-4D97-AF65-F5344CB8AC3E}">
        <p14:creationId xmlns:p14="http://schemas.microsoft.com/office/powerpoint/2010/main" val="2235397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5A5BFD-3E9C-4E1E-A13B-491D9F7763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 y="1"/>
            <a:ext cx="9157430" cy="6844338"/>
          </a:xfrm>
          <a:prstGeom prst="rect">
            <a:avLst/>
          </a:prstGeom>
        </p:spPr>
      </p:pic>
      <p:sp>
        <p:nvSpPr>
          <p:cNvPr id="2" name="Title 1"/>
          <p:cNvSpPr>
            <a:spLocks noGrp="1"/>
          </p:cNvSpPr>
          <p:nvPr>
            <p:ph type="title" hasCustomPrompt="1"/>
          </p:nvPr>
        </p:nvSpPr>
        <p:spPr>
          <a:xfrm>
            <a:off x="788065" y="583532"/>
            <a:ext cx="7560000" cy="720000"/>
          </a:xfrm>
        </p:spPr>
        <p:txBody>
          <a:bodyPr>
            <a:noAutofit/>
          </a:bodyPr>
          <a:lstStyle>
            <a:lvl1pPr>
              <a:defRPr/>
            </a:lvl1pPr>
          </a:lstStyle>
          <a:p>
            <a:r>
              <a:rPr lang="en-US" dirty="0"/>
              <a:t>Click to insert slide title</a:t>
            </a:r>
            <a:endParaRPr lang="en-GB" dirty="0"/>
          </a:p>
        </p:txBody>
      </p:sp>
      <p:sp>
        <p:nvSpPr>
          <p:cNvPr id="9" name="Text Placeholder 8"/>
          <p:cNvSpPr>
            <a:spLocks noGrp="1"/>
          </p:cNvSpPr>
          <p:nvPr>
            <p:ph type="body" sz="quarter" idx="10" hasCustomPrompt="1"/>
          </p:nvPr>
        </p:nvSpPr>
        <p:spPr>
          <a:xfrm>
            <a:off x="788065" y="1312028"/>
            <a:ext cx="7560000" cy="720000"/>
          </a:xfrm>
        </p:spPr>
        <p:txBody>
          <a:bodyPr vert="horz" lIns="0" tIns="0" rIns="0" bIns="0" rtlCol="0" anchor="t" anchorCtr="0">
            <a:noAutofit/>
          </a:bodyPr>
          <a:lstStyle>
            <a:lvl1pPr>
              <a:defRPr lang="en-US" sz="3000" b="1" i="0" cap="all" smtClean="0">
                <a:solidFill>
                  <a:srgbClr val="C00000"/>
                </a:solidFill>
                <a:ea typeface="+mj-ea"/>
                <a:cs typeface="+mj-cs"/>
              </a:defRPr>
            </a:lvl1pPr>
            <a:lvl2pPr>
              <a:defRPr lang="en-US" smtClean="0"/>
            </a:lvl2pPr>
            <a:lvl3pPr>
              <a:defRPr lang="en-US" smtClean="0"/>
            </a:lvl3pPr>
            <a:lvl4pPr>
              <a:defRPr lang="en-US" smtClean="0"/>
            </a:lvl4pPr>
            <a:lvl5pPr>
              <a:defRPr lang="en-GB"/>
            </a:lvl5pPr>
          </a:lstStyle>
          <a:p>
            <a:pPr lvl="0">
              <a:spcBef>
                <a:spcPct val="0"/>
              </a:spcBef>
              <a:buNone/>
            </a:pPr>
            <a:r>
              <a:rPr lang="en-US" dirty="0"/>
              <a:t>Click to insert slide subtitle</a:t>
            </a:r>
            <a:endParaRPr lang="en-GB" dirty="0"/>
          </a:p>
        </p:txBody>
      </p:sp>
      <p:sp>
        <p:nvSpPr>
          <p:cNvPr id="5" name="Picture Placeholder 4"/>
          <p:cNvSpPr>
            <a:spLocks noGrp="1"/>
          </p:cNvSpPr>
          <p:nvPr>
            <p:ph type="pic" sz="quarter" idx="11" hasCustomPrompt="1"/>
          </p:nvPr>
        </p:nvSpPr>
        <p:spPr>
          <a:xfrm>
            <a:off x="788065" y="3194384"/>
            <a:ext cx="3713598" cy="2520616"/>
          </a:xfrm>
        </p:spPr>
        <p:txBody>
          <a:bodyPr anchor="ctr" anchorCtr="0"/>
          <a:lstStyle>
            <a:lvl1pPr marL="0" indent="0" algn="ctr">
              <a:buNone/>
              <a:defRPr baseline="0"/>
            </a:lvl1pPr>
          </a:lstStyle>
          <a:p>
            <a:r>
              <a:rPr lang="en-US" dirty="0"/>
              <a:t>Click to insert image</a:t>
            </a:r>
            <a:endParaRPr lang="en-GB" dirty="0"/>
          </a:p>
        </p:txBody>
      </p:sp>
      <p:sp>
        <p:nvSpPr>
          <p:cNvPr id="8" name="Content Placeholder 2"/>
          <p:cNvSpPr>
            <a:spLocks noGrp="1"/>
          </p:cNvSpPr>
          <p:nvPr>
            <p:ph idx="1" hasCustomPrompt="1"/>
          </p:nvPr>
        </p:nvSpPr>
        <p:spPr>
          <a:xfrm>
            <a:off x="788063" y="5829299"/>
            <a:ext cx="7560000" cy="288759"/>
          </a:xfrm>
        </p:spPr>
        <p:txBody>
          <a:bodyPr vert="horz" lIns="0" tIns="0" rIns="0" bIns="0" rtlCol="0">
            <a:noAutofit/>
          </a:bodyPr>
          <a:lstStyle>
            <a:lvl1pPr marL="0" indent="0">
              <a:buNone/>
              <a:defRPr lang="en-US" sz="1400" i="1" baseline="0" smtClean="0"/>
            </a:lvl1pPr>
            <a:lvl2pPr marL="180975" indent="0">
              <a:buNone/>
              <a:defRPr lang="en-US" smtClean="0"/>
            </a:lvl2pPr>
            <a:lvl3pPr marL="360363" indent="0">
              <a:buNone/>
              <a:defRPr lang="en-US" smtClean="0"/>
            </a:lvl3pPr>
            <a:lvl4pPr marL="534988" indent="0">
              <a:buNone/>
              <a:defRPr lang="en-US" smtClean="0"/>
            </a:lvl4pPr>
            <a:lvl5pPr marL="715963" indent="0">
              <a:buNone/>
              <a:defRPr lang="en-GB"/>
            </a:lvl5pPr>
          </a:lstStyle>
          <a:p>
            <a:pPr lvl="0"/>
            <a:r>
              <a:rPr lang="en-US" dirty="0"/>
              <a:t>Click to insert body copy</a:t>
            </a:r>
            <a:endParaRPr lang="en-GB" dirty="0"/>
          </a:p>
        </p:txBody>
      </p:sp>
      <p:sp>
        <p:nvSpPr>
          <p:cNvPr id="7" name="Content Placeholder 2"/>
          <p:cNvSpPr>
            <a:spLocks noGrp="1"/>
          </p:cNvSpPr>
          <p:nvPr>
            <p:ph idx="12" hasCustomPrompt="1"/>
          </p:nvPr>
        </p:nvSpPr>
        <p:spPr>
          <a:xfrm>
            <a:off x="788063" y="2153651"/>
            <a:ext cx="7560000" cy="920417"/>
          </a:xfrm>
        </p:spPr>
        <p:txBody>
          <a:bodyPr vert="horz" lIns="0" tIns="0" rIns="0" bIns="0" rtlCol="0">
            <a:noAutofit/>
          </a:bodyPr>
          <a:lstStyle>
            <a:lvl1pPr marL="0" indent="0">
              <a:buNone/>
              <a:defRPr lang="en-US" sz="1400" i="0" baseline="0" smtClean="0"/>
            </a:lvl1pPr>
            <a:lvl2pPr marL="180975" indent="0">
              <a:buNone/>
              <a:defRPr lang="en-US" smtClean="0"/>
            </a:lvl2pPr>
            <a:lvl3pPr marL="360363" indent="0">
              <a:buNone/>
              <a:defRPr lang="en-US" smtClean="0"/>
            </a:lvl3pPr>
            <a:lvl4pPr marL="534988" indent="0">
              <a:buNone/>
              <a:defRPr lang="en-US" smtClean="0"/>
            </a:lvl4pPr>
            <a:lvl5pPr marL="715963" indent="0">
              <a:buNone/>
              <a:defRPr lang="en-GB"/>
            </a:lvl5pPr>
          </a:lstStyle>
          <a:p>
            <a:pPr lvl="0"/>
            <a:r>
              <a:rPr lang="en-US" dirty="0"/>
              <a:t>Click to insert body copy</a:t>
            </a:r>
            <a:endParaRPr lang="en-GB" dirty="0"/>
          </a:p>
        </p:txBody>
      </p:sp>
      <p:sp>
        <p:nvSpPr>
          <p:cNvPr id="10" name="Picture Placeholder 4"/>
          <p:cNvSpPr>
            <a:spLocks noGrp="1"/>
          </p:cNvSpPr>
          <p:nvPr>
            <p:ph type="pic" sz="quarter" idx="13" hasCustomPrompt="1"/>
          </p:nvPr>
        </p:nvSpPr>
        <p:spPr>
          <a:xfrm>
            <a:off x="4634465" y="3194384"/>
            <a:ext cx="3713598" cy="2520616"/>
          </a:xfrm>
        </p:spPr>
        <p:txBody>
          <a:bodyPr anchor="ctr" anchorCtr="0"/>
          <a:lstStyle>
            <a:lvl1pPr marL="0" indent="0" algn="ctr">
              <a:buNone/>
              <a:defRPr baseline="0"/>
            </a:lvl1pPr>
          </a:lstStyle>
          <a:p>
            <a:r>
              <a:rPr lang="en-US" dirty="0"/>
              <a:t>Click to insert image</a:t>
            </a:r>
            <a:endParaRPr lang="en-GB" dirty="0"/>
          </a:p>
        </p:txBody>
      </p:sp>
    </p:spTree>
    <p:extLst>
      <p:ext uri="{BB962C8B-B14F-4D97-AF65-F5344CB8AC3E}">
        <p14:creationId xmlns:p14="http://schemas.microsoft.com/office/powerpoint/2010/main" val="275716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CC7737F-3BAF-495B-A5E1-28BF49675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 y="1"/>
            <a:ext cx="9157430" cy="6844338"/>
          </a:xfrm>
          <a:prstGeom prst="rect">
            <a:avLst/>
          </a:prstGeom>
        </p:spPr>
      </p:pic>
      <p:sp>
        <p:nvSpPr>
          <p:cNvPr id="2" name="Title 1"/>
          <p:cNvSpPr>
            <a:spLocks noGrp="1"/>
          </p:cNvSpPr>
          <p:nvPr>
            <p:ph type="title" hasCustomPrompt="1"/>
          </p:nvPr>
        </p:nvSpPr>
        <p:spPr>
          <a:xfrm>
            <a:off x="788065" y="583532"/>
            <a:ext cx="7560000" cy="720000"/>
          </a:xfrm>
        </p:spPr>
        <p:txBody>
          <a:bodyPr>
            <a:noAutofit/>
          </a:bodyPr>
          <a:lstStyle>
            <a:lvl1pPr>
              <a:defRPr/>
            </a:lvl1pPr>
          </a:lstStyle>
          <a:p>
            <a:r>
              <a:rPr lang="en-US" dirty="0"/>
              <a:t>Click to insert slide title</a:t>
            </a:r>
            <a:endParaRPr lang="en-GB" dirty="0"/>
          </a:p>
        </p:txBody>
      </p:sp>
      <p:sp>
        <p:nvSpPr>
          <p:cNvPr id="9" name="Text Placeholder 8"/>
          <p:cNvSpPr>
            <a:spLocks noGrp="1"/>
          </p:cNvSpPr>
          <p:nvPr>
            <p:ph type="body" sz="quarter" idx="10" hasCustomPrompt="1"/>
          </p:nvPr>
        </p:nvSpPr>
        <p:spPr>
          <a:xfrm>
            <a:off x="788065" y="1312028"/>
            <a:ext cx="7560000" cy="720000"/>
          </a:xfrm>
        </p:spPr>
        <p:txBody>
          <a:bodyPr vert="horz" lIns="0" tIns="0" rIns="0" bIns="0" rtlCol="0" anchor="t" anchorCtr="0">
            <a:noAutofit/>
          </a:bodyPr>
          <a:lstStyle>
            <a:lvl1pPr>
              <a:defRPr lang="en-US" sz="3000" b="1" i="0" cap="all" smtClean="0">
                <a:solidFill>
                  <a:srgbClr val="C00000"/>
                </a:solidFill>
                <a:ea typeface="+mj-ea"/>
                <a:cs typeface="+mj-cs"/>
              </a:defRPr>
            </a:lvl1pPr>
            <a:lvl2pPr>
              <a:defRPr lang="en-US" smtClean="0"/>
            </a:lvl2pPr>
            <a:lvl3pPr>
              <a:defRPr lang="en-US" smtClean="0"/>
            </a:lvl3pPr>
            <a:lvl4pPr>
              <a:defRPr lang="en-US" smtClean="0"/>
            </a:lvl4pPr>
            <a:lvl5pPr>
              <a:defRPr lang="en-GB"/>
            </a:lvl5pPr>
          </a:lstStyle>
          <a:p>
            <a:pPr lvl="0">
              <a:spcBef>
                <a:spcPct val="0"/>
              </a:spcBef>
              <a:buNone/>
            </a:pPr>
            <a:r>
              <a:rPr lang="en-US" dirty="0"/>
              <a:t>Click to insert slide subtitle</a:t>
            </a:r>
            <a:endParaRPr lang="en-GB" dirty="0"/>
          </a:p>
        </p:txBody>
      </p:sp>
      <p:sp>
        <p:nvSpPr>
          <p:cNvPr id="5" name="Picture Placeholder 4"/>
          <p:cNvSpPr>
            <a:spLocks noGrp="1"/>
          </p:cNvSpPr>
          <p:nvPr>
            <p:ph type="pic" sz="quarter" idx="11" hasCustomPrompt="1"/>
          </p:nvPr>
        </p:nvSpPr>
        <p:spPr>
          <a:xfrm>
            <a:off x="0" y="2177716"/>
            <a:ext cx="3134226" cy="2051384"/>
          </a:xfrm>
        </p:spPr>
        <p:txBody>
          <a:bodyPr anchor="ctr" anchorCtr="0"/>
          <a:lstStyle>
            <a:lvl1pPr marL="0" indent="0" algn="ctr">
              <a:buNone/>
              <a:defRPr baseline="0"/>
            </a:lvl1pPr>
          </a:lstStyle>
          <a:p>
            <a:r>
              <a:rPr lang="en-US" dirty="0"/>
              <a:t>Click to insert image</a:t>
            </a:r>
            <a:endParaRPr lang="en-GB" dirty="0"/>
          </a:p>
        </p:txBody>
      </p:sp>
      <p:sp>
        <p:nvSpPr>
          <p:cNvPr id="11" name="Picture Placeholder 4"/>
          <p:cNvSpPr>
            <a:spLocks noGrp="1"/>
          </p:cNvSpPr>
          <p:nvPr>
            <p:ph type="pic" sz="quarter" idx="12" hasCustomPrompt="1"/>
          </p:nvPr>
        </p:nvSpPr>
        <p:spPr>
          <a:xfrm>
            <a:off x="3290637" y="2177716"/>
            <a:ext cx="2719137" cy="2051384"/>
          </a:xfrm>
        </p:spPr>
        <p:txBody>
          <a:bodyPr anchor="ctr" anchorCtr="0"/>
          <a:lstStyle>
            <a:lvl1pPr marL="0" indent="0" algn="ctr">
              <a:buNone/>
              <a:defRPr baseline="0"/>
            </a:lvl1pPr>
          </a:lstStyle>
          <a:p>
            <a:r>
              <a:rPr lang="en-US" dirty="0"/>
              <a:t>Click to insert image</a:t>
            </a:r>
            <a:endParaRPr lang="en-GB" dirty="0"/>
          </a:p>
        </p:txBody>
      </p:sp>
      <p:sp>
        <p:nvSpPr>
          <p:cNvPr id="12" name="Picture Placeholder 4"/>
          <p:cNvSpPr>
            <a:spLocks noGrp="1"/>
          </p:cNvSpPr>
          <p:nvPr>
            <p:ph type="pic" sz="quarter" idx="13" hasCustomPrompt="1"/>
          </p:nvPr>
        </p:nvSpPr>
        <p:spPr>
          <a:xfrm>
            <a:off x="6166185" y="2177716"/>
            <a:ext cx="2977816" cy="2051384"/>
          </a:xfrm>
        </p:spPr>
        <p:txBody>
          <a:bodyPr anchor="ctr" anchorCtr="0"/>
          <a:lstStyle>
            <a:lvl1pPr marL="0" indent="0" algn="ctr" rtl="1">
              <a:buNone/>
              <a:defRPr baseline="0"/>
            </a:lvl1pPr>
          </a:lstStyle>
          <a:p>
            <a:r>
              <a:rPr lang="en-US" dirty="0"/>
              <a:t>Click to insert image</a:t>
            </a:r>
            <a:endParaRPr lang="en-GB" dirty="0"/>
          </a:p>
        </p:txBody>
      </p:sp>
      <p:sp>
        <p:nvSpPr>
          <p:cNvPr id="13" name="Picture Placeholder 4"/>
          <p:cNvSpPr>
            <a:spLocks noGrp="1"/>
          </p:cNvSpPr>
          <p:nvPr>
            <p:ph type="pic" sz="quarter" idx="14" hasCustomPrompt="1"/>
          </p:nvPr>
        </p:nvSpPr>
        <p:spPr>
          <a:xfrm>
            <a:off x="0" y="4457700"/>
            <a:ext cx="1967163" cy="1666374"/>
          </a:xfrm>
        </p:spPr>
        <p:txBody>
          <a:bodyPr anchor="ctr" anchorCtr="0"/>
          <a:lstStyle>
            <a:lvl1pPr marL="0" indent="0" algn="ctr">
              <a:buNone/>
              <a:defRPr baseline="0"/>
            </a:lvl1pPr>
          </a:lstStyle>
          <a:p>
            <a:r>
              <a:rPr lang="en-US" dirty="0"/>
              <a:t>Click to insert image</a:t>
            </a:r>
            <a:endParaRPr lang="en-GB" dirty="0"/>
          </a:p>
        </p:txBody>
      </p:sp>
      <p:sp>
        <p:nvSpPr>
          <p:cNvPr id="14" name="Picture Placeholder 4"/>
          <p:cNvSpPr>
            <a:spLocks noGrp="1"/>
          </p:cNvSpPr>
          <p:nvPr>
            <p:ph type="pic" sz="quarter" idx="15" hasCustomPrompt="1"/>
          </p:nvPr>
        </p:nvSpPr>
        <p:spPr>
          <a:xfrm>
            <a:off x="2129590" y="4457700"/>
            <a:ext cx="2364205" cy="1666374"/>
          </a:xfrm>
        </p:spPr>
        <p:txBody>
          <a:bodyPr anchor="ctr" anchorCtr="0"/>
          <a:lstStyle>
            <a:lvl1pPr marL="0" indent="0" algn="ctr" rtl="0">
              <a:buNone/>
              <a:defRPr baseline="0"/>
            </a:lvl1pPr>
          </a:lstStyle>
          <a:p>
            <a:r>
              <a:rPr lang="en-US" dirty="0"/>
              <a:t>Click to insert image</a:t>
            </a:r>
            <a:endParaRPr lang="en-GB" dirty="0"/>
          </a:p>
        </p:txBody>
      </p:sp>
      <p:sp>
        <p:nvSpPr>
          <p:cNvPr id="15" name="Picture Placeholder 4"/>
          <p:cNvSpPr>
            <a:spLocks noGrp="1"/>
          </p:cNvSpPr>
          <p:nvPr>
            <p:ph type="pic" sz="quarter" idx="16" hasCustomPrompt="1"/>
          </p:nvPr>
        </p:nvSpPr>
        <p:spPr>
          <a:xfrm>
            <a:off x="4614111" y="4457700"/>
            <a:ext cx="2406315" cy="1666374"/>
          </a:xfrm>
        </p:spPr>
        <p:txBody>
          <a:bodyPr anchor="ctr" anchorCtr="0"/>
          <a:lstStyle>
            <a:lvl1pPr marL="0" indent="0" algn="ctr" rtl="1">
              <a:buNone/>
              <a:defRPr baseline="0"/>
            </a:lvl1pPr>
          </a:lstStyle>
          <a:p>
            <a:r>
              <a:rPr lang="en-US" dirty="0"/>
              <a:t>Click to insert image</a:t>
            </a:r>
            <a:endParaRPr lang="en-GB" dirty="0"/>
          </a:p>
        </p:txBody>
      </p:sp>
      <p:sp>
        <p:nvSpPr>
          <p:cNvPr id="16" name="Picture Placeholder 4"/>
          <p:cNvSpPr>
            <a:spLocks noGrp="1"/>
          </p:cNvSpPr>
          <p:nvPr>
            <p:ph type="pic" sz="quarter" idx="17" hasCustomPrompt="1"/>
          </p:nvPr>
        </p:nvSpPr>
        <p:spPr>
          <a:xfrm>
            <a:off x="7158791" y="4457700"/>
            <a:ext cx="1985210" cy="1666374"/>
          </a:xfrm>
        </p:spPr>
        <p:txBody>
          <a:bodyPr anchor="ctr" anchorCtr="0"/>
          <a:lstStyle>
            <a:lvl1pPr marL="0" indent="0" algn="ctr" rtl="1">
              <a:buNone/>
              <a:defRPr baseline="0"/>
            </a:lvl1pPr>
          </a:lstStyle>
          <a:p>
            <a:r>
              <a:rPr lang="en-US" dirty="0"/>
              <a:t>Click to insert image</a:t>
            </a:r>
            <a:endParaRPr lang="en-GB" dirty="0"/>
          </a:p>
        </p:txBody>
      </p:sp>
    </p:spTree>
    <p:extLst>
      <p:ext uri="{BB962C8B-B14F-4D97-AF65-F5344CB8AC3E}">
        <p14:creationId xmlns:p14="http://schemas.microsoft.com/office/powerpoint/2010/main" val="1587075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85E619-3D9C-424D-B472-D452BDC4A5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 y="1"/>
            <a:ext cx="9157430" cy="6844338"/>
          </a:xfrm>
          <a:prstGeom prst="rect">
            <a:avLst/>
          </a:prstGeom>
        </p:spPr>
      </p:pic>
      <p:sp>
        <p:nvSpPr>
          <p:cNvPr id="2" name="Title 1"/>
          <p:cNvSpPr>
            <a:spLocks noGrp="1"/>
          </p:cNvSpPr>
          <p:nvPr>
            <p:ph type="title" hasCustomPrompt="1"/>
          </p:nvPr>
        </p:nvSpPr>
        <p:spPr>
          <a:xfrm>
            <a:off x="788065" y="583532"/>
            <a:ext cx="7560000" cy="720000"/>
          </a:xfrm>
        </p:spPr>
        <p:txBody>
          <a:bodyPr>
            <a:noAutofit/>
          </a:bodyPr>
          <a:lstStyle>
            <a:lvl1pPr>
              <a:defRPr/>
            </a:lvl1pPr>
          </a:lstStyle>
          <a:p>
            <a:r>
              <a:rPr lang="en-US" dirty="0"/>
              <a:t>Click to insert slide title</a:t>
            </a:r>
            <a:endParaRPr lang="en-GB" dirty="0"/>
          </a:p>
        </p:txBody>
      </p:sp>
      <p:sp>
        <p:nvSpPr>
          <p:cNvPr id="3" name="Content Placeholder 2"/>
          <p:cNvSpPr>
            <a:spLocks noGrp="1"/>
          </p:cNvSpPr>
          <p:nvPr>
            <p:ph idx="1" hasCustomPrompt="1"/>
          </p:nvPr>
        </p:nvSpPr>
        <p:spPr>
          <a:xfrm>
            <a:off x="788065" y="2219825"/>
            <a:ext cx="7560000" cy="3771901"/>
          </a:xfrm>
        </p:spPr>
        <p:txBody>
          <a:bodyPr vert="horz" lIns="0" tIns="0" rIns="0" bIns="0" rtlCol="0">
            <a:noAutofit/>
          </a:bodyPr>
          <a:lstStyle>
            <a:lvl1pPr marL="0" indent="0">
              <a:buNone/>
              <a:defRPr lang="en-US" baseline="0" smtClean="0"/>
            </a:lvl1pPr>
            <a:lvl2pPr marL="180975" indent="0">
              <a:buNone/>
              <a:defRPr lang="en-US" smtClean="0"/>
            </a:lvl2pPr>
            <a:lvl3pPr marL="360363" indent="0">
              <a:buNone/>
              <a:defRPr lang="en-US" smtClean="0"/>
            </a:lvl3pPr>
            <a:lvl4pPr marL="534988" indent="0">
              <a:buNone/>
              <a:defRPr lang="en-US" smtClean="0"/>
            </a:lvl4pPr>
            <a:lvl5pPr marL="715963" indent="0">
              <a:buNone/>
              <a:defRPr lang="en-GB"/>
            </a:lvl5pPr>
          </a:lstStyle>
          <a:p>
            <a:pPr lvl="0"/>
            <a:r>
              <a:rPr lang="en-US" dirty="0"/>
              <a:t>Click to insert body copy</a:t>
            </a:r>
            <a:endParaRPr lang="en-GB" dirty="0"/>
          </a:p>
        </p:txBody>
      </p:sp>
      <p:sp>
        <p:nvSpPr>
          <p:cNvPr id="9" name="Text Placeholder 8"/>
          <p:cNvSpPr>
            <a:spLocks noGrp="1"/>
          </p:cNvSpPr>
          <p:nvPr>
            <p:ph type="body" sz="quarter" idx="10" hasCustomPrompt="1"/>
          </p:nvPr>
        </p:nvSpPr>
        <p:spPr>
          <a:xfrm>
            <a:off x="788065" y="1312028"/>
            <a:ext cx="7560000" cy="720000"/>
          </a:xfrm>
        </p:spPr>
        <p:txBody>
          <a:bodyPr vert="horz" lIns="0" tIns="0" rIns="0" bIns="0" rtlCol="0" anchor="t" anchorCtr="0">
            <a:noAutofit/>
          </a:bodyPr>
          <a:lstStyle>
            <a:lvl1pPr>
              <a:defRPr lang="en-US" sz="3000" b="1" i="0" cap="all" smtClean="0">
                <a:solidFill>
                  <a:srgbClr val="C00000"/>
                </a:solidFill>
                <a:ea typeface="+mj-ea"/>
                <a:cs typeface="+mj-cs"/>
              </a:defRPr>
            </a:lvl1pPr>
            <a:lvl2pPr>
              <a:defRPr lang="en-US" smtClean="0"/>
            </a:lvl2pPr>
            <a:lvl3pPr>
              <a:defRPr lang="en-US" smtClean="0"/>
            </a:lvl3pPr>
            <a:lvl4pPr>
              <a:defRPr lang="en-US" smtClean="0"/>
            </a:lvl4pPr>
            <a:lvl5pPr>
              <a:defRPr lang="en-GB"/>
            </a:lvl5pPr>
          </a:lstStyle>
          <a:p>
            <a:pPr lvl="0">
              <a:spcBef>
                <a:spcPct val="0"/>
              </a:spcBef>
              <a:buNone/>
            </a:pPr>
            <a:r>
              <a:rPr lang="en-US" dirty="0"/>
              <a:t>Click to insert slide subtitle</a:t>
            </a:r>
            <a:endParaRPr lang="en-GB" dirty="0"/>
          </a:p>
        </p:txBody>
      </p:sp>
    </p:spTree>
    <p:extLst>
      <p:ext uri="{BB962C8B-B14F-4D97-AF65-F5344CB8AC3E}">
        <p14:creationId xmlns:p14="http://schemas.microsoft.com/office/powerpoint/2010/main" val="33367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472048-B604-4F5E-B024-248B855034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 y="1"/>
            <a:ext cx="9157430" cy="6844338"/>
          </a:xfrm>
          <a:prstGeom prst="rect">
            <a:avLst/>
          </a:prstGeom>
        </p:spPr>
      </p:pic>
      <p:sp>
        <p:nvSpPr>
          <p:cNvPr id="3" name="Content Placeholder 2"/>
          <p:cNvSpPr>
            <a:spLocks noGrp="1"/>
          </p:cNvSpPr>
          <p:nvPr>
            <p:ph sz="half" idx="1" hasCustomPrompt="1"/>
          </p:nvPr>
        </p:nvSpPr>
        <p:spPr>
          <a:xfrm>
            <a:off x="788066" y="2135605"/>
            <a:ext cx="3701716" cy="3820028"/>
          </a:xfrm>
        </p:spPr>
        <p:txBody>
          <a:bodyPr>
            <a:noAutofit/>
          </a:bodyPr>
          <a:lstStyle>
            <a:lvl1pPr marL="0" indent="0">
              <a:buNone/>
              <a:defRPr sz="1600" baseline="0"/>
            </a:lvl1pPr>
            <a:lvl2pPr marL="180975" indent="0">
              <a:buNone/>
              <a:defRPr sz="1600"/>
            </a:lvl2pPr>
            <a:lvl3pPr marL="360363" indent="0">
              <a:buNone/>
              <a:defRPr sz="1600"/>
            </a:lvl3pPr>
            <a:lvl4pPr marL="534988" indent="0">
              <a:buNone/>
              <a:defRPr sz="1600"/>
            </a:lvl4pPr>
            <a:lvl5pPr marL="715963" indent="0">
              <a:buNone/>
              <a:defRPr sz="1600"/>
            </a:lvl5pPr>
            <a:lvl6pPr>
              <a:defRPr sz="1800"/>
            </a:lvl6pPr>
            <a:lvl7pPr>
              <a:defRPr sz="1800"/>
            </a:lvl7pPr>
            <a:lvl8pPr>
              <a:defRPr sz="1800"/>
            </a:lvl8pPr>
            <a:lvl9pPr>
              <a:defRPr sz="1800"/>
            </a:lvl9pPr>
          </a:lstStyle>
          <a:p>
            <a:pPr lvl="0"/>
            <a:r>
              <a:rPr lang="en-US" dirty="0"/>
              <a:t>Click to insert body copy</a:t>
            </a:r>
            <a:endParaRPr lang="en-GB" dirty="0"/>
          </a:p>
        </p:txBody>
      </p:sp>
      <p:sp>
        <p:nvSpPr>
          <p:cNvPr id="4" name="Content Placeholder 3"/>
          <p:cNvSpPr>
            <a:spLocks noGrp="1"/>
          </p:cNvSpPr>
          <p:nvPr>
            <p:ph sz="half" idx="2" hasCustomPrompt="1"/>
          </p:nvPr>
        </p:nvSpPr>
        <p:spPr>
          <a:xfrm>
            <a:off x="4646349" y="2135605"/>
            <a:ext cx="3701716" cy="3820028"/>
          </a:xfrm>
        </p:spPr>
        <p:txBody>
          <a:bodyPr>
            <a:noAutofit/>
          </a:bodyPr>
          <a:lstStyle>
            <a:lvl1pPr marL="0" indent="0">
              <a:buNone/>
              <a:defRPr sz="1600"/>
            </a:lvl1pPr>
            <a:lvl2pPr marL="180975" indent="0">
              <a:buNone/>
              <a:defRPr sz="1600"/>
            </a:lvl2pPr>
            <a:lvl3pPr marL="360363" indent="0">
              <a:buNone/>
              <a:defRPr sz="1600"/>
            </a:lvl3pPr>
            <a:lvl4pPr marL="534988" indent="0">
              <a:buNone/>
              <a:defRPr sz="1600"/>
            </a:lvl4pPr>
            <a:lvl5pPr marL="715963" indent="0">
              <a:buNone/>
              <a:defRPr sz="1600"/>
            </a:lvl5pPr>
            <a:lvl6pPr>
              <a:defRPr sz="1800"/>
            </a:lvl6pPr>
            <a:lvl7pPr>
              <a:defRPr sz="1800"/>
            </a:lvl7pPr>
            <a:lvl8pPr>
              <a:defRPr sz="1800"/>
            </a:lvl8pPr>
            <a:lvl9pPr>
              <a:defRPr sz="1800"/>
            </a:lvl9pPr>
          </a:lstStyle>
          <a:p>
            <a:pPr lvl="0"/>
            <a:r>
              <a:rPr lang="en-US" dirty="0"/>
              <a:t>Click to insert body copy</a:t>
            </a:r>
            <a:endParaRPr lang="en-GB" dirty="0"/>
          </a:p>
        </p:txBody>
      </p:sp>
      <p:sp>
        <p:nvSpPr>
          <p:cNvPr id="9" name="Title 1"/>
          <p:cNvSpPr>
            <a:spLocks noGrp="1"/>
          </p:cNvSpPr>
          <p:nvPr>
            <p:ph type="title" hasCustomPrompt="1"/>
          </p:nvPr>
        </p:nvSpPr>
        <p:spPr>
          <a:xfrm>
            <a:off x="788065" y="583532"/>
            <a:ext cx="7560000" cy="720000"/>
          </a:xfrm>
        </p:spPr>
        <p:txBody>
          <a:bodyPr>
            <a:noAutofit/>
          </a:bodyPr>
          <a:lstStyle>
            <a:lvl1pPr>
              <a:defRPr/>
            </a:lvl1pPr>
          </a:lstStyle>
          <a:p>
            <a:r>
              <a:rPr lang="en-US" dirty="0"/>
              <a:t>Click to insert slide title</a:t>
            </a:r>
            <a:endParaRPr lang="en-GB" dirty="0"/>
          </a:p>
        </p:txBody>
      </p:sp>
      <p:sp>
        <p:nvSpPr>
          <p:cNvPr id="10" name="Text Placeholder 8"/>
          <p:cNvSpPr>
            <a:spLocks noGrp="1"/>
          </p:cNvSpPr>
          <p:nvPr>
            <p:ph type="body" sz="quarter" idx="10" hasCustomPrompt="1"/>
          </p:nvPr>
        </p:nvSpPr>
        <p:spPr>
          <a:xfrm>
            <a:off x="788065" y="1312028"/>
            <a:ext cx="7560000" cy="720000"/>
          </a:xfrm>
        </p:spPr>
        <p:txBody>
          <a:bodyPr vert="horz" lIns="0" tIns="0" rIns="0" bIns="0" rtlCol="0" anchor="t" anchorCtr="0">
            <a:noAutofit/>
          </a:bodyPr>
          <a:lstStyle>
            <a:lvl1pPr>
              <a:defRPr lang="en-US" sz="3000" b="1" i="0" cap="all" smtClean="0">
                <a:solidFill>
                  <a:srgbClr val="C00000"/>
                </a:solidFill>
                <a:ea typeface="+mj-ea"/>
                <a:cs typeface="+mj-cs"/>
              </a:defRPr>
            </a:lvl1pPr>
            <a:lvl2pPr>
              <a:defRPr lang="en-US" smtClean="0"/>
            </a:lvl2pPr>
            <a:lvl3pPr>
              <a:defRPr lang="en-US" smtClean="0"/>
            </a:lvl3pPr>
            <a:lvl4pPr>
              <a:defRPr lang="en-US" smtClean="0"/>
            </a:lvl4pPr>
            <a:lvl5pPr>
              <a:defRPr lang="en-GB"/>
            </a:lvl5pPr>
          </a:lstStyle>
          <a:p>
            <a:pPr lvl="0">
              <a:spcBef>
                <a:spcPct val="0"/>
              </a:spcBef>
              <a:buNone/>
            </a:pPr>
            <a:r>
              <a:rPr lang="en-US" dirty="0"/>
              <a:t>Click to insert slide subtitle</a:t>
            </a:r>
            <a:endParaRPr lang="en-GB" dirty="0"/>
          </a:p>
        </p:txBody>
      </p:sp>
    </p:spTree>
    <p:extLst>
      <p:ext uri="{BB962C8B-B14F-4D97-AF65-F5344CB8AC3E}">
        <p14:creationId xmlns:p14="http://schemas.microsoft.com/office/powerpoint/2010/main" val="250690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F6DA63-90C3-4531-A5D2-D3F29E0F08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 y="1"/>
            <a:ext cx="9157430" cy="6844338"/>
          </a:xfrm>
          <a:prstGeom prst="rect">
            <a:avLst/>
          </a:prstGeom>
        </p:spPr>
      </p:pic>
      <p:sp>
        <p:nvSpPr>
          <p:cNvPr id="9" name="Title 1"/>
          <p:cNvSpPr>
            <a:spLocks noGrp="1"/>
          </p:cNvSpPr>
          <p:nvPr>
            <p:ph type="title" hasCustomPrompt="1"/>
          </p:nvPr>
        </p:nvSpPr>
        <p:spPr>
          <a:xfrm>
            <a:off x="788065" y="583532"/>
            <a:ext cx="7560000" cy="720000"/>
          </a:xfrm>
        </p:spPr>
        <p:txBody>
          <a:bodyPr>
            <a:noAutofit/>
          </a:bodyPr>
          <a:lstStyle>
            <a:lvl1pPr>
              <a:defRPr/>
            </a:lvl1pPr>
          </a:lstStyle>
          <a:p>
            <a:r>
              <a:rPr lang="en-US" dirty="0"/>
              <a:t>Click to insert slide title</a:t>
            </a:r>
            <a:endParaRPr lang="en-GB" dirty="0"/>
          </a:p>
        </p:txBody>
      </p:sp>
      <p:sp>
        <p:nvSpPr>
          <p:cNvPr id="10" name="Text Placeholder 8"/>
          <p:cNvSpPr>
            <a:spLocks noGrp="1"/>
          </p:cNvSpPr>
          <p:nvPr>
            <p:ph type="body" sz="quarter" idx="10" hasCustomPrompt="1"/>
          </p:nvPr>
        </p:nvSpPr>
        <p:spPr>
          <a:xfrm>
            <a:off x="788065" y="1312028"/>
            <a:ext cx="7560000" cy="720000"/>
          </a:xfrm>
        </p:spPr>
        <p:txBody>
          <a:bodyPr vert="horz" lIns="0" tIns="0" rIns="0" bIns="0" rtlCol="0" anchor="t" anchorCtr="0">
            <a:noAutofit/>
          </a:bodyPr>
          <a:lstStyle>
            <a:lvl1pPr>
              <a:defRPr lang="en-US" sz="3000" b="1" i="0" cap="all" smtClean="0">
                <a:solidFill>
                  <a:srgbClr val="C00000"/>
                </a:solidFill>
                <a:ea typeface="+mj-ea"/>
                <a:cs typeface="+mj-cs"/>
              </a:defRPr>
            </a:lvl1pPr>
            <a:lvl2pPr>
              <a:defRPr lang="en-US" smtClean="0"/>
            </a:lvl2pPr>
            <a:lvl3pPr>
              <a:defRPr lang="en-US" smtClean="0"/>
            </a:lvl3pPr>
            <a:lvl4pPr>
              <a:defRPr lang="en-US" smtClean="0"/>
            </a:lvl4pPr>
            <a:lvl5pPr>
              <a:defRPr lang="en-GB"/>
            </a:lvl5pPr>
          </a:lstStyle>
          <a:p>
            <a:pPr lvl="0">
              <a:spcBef>
                <a:spcPct val="0"/>
              </a:spcBef>
              <a:buNone/>
            </a:pPr>
            <a:r>
              <a:rPr lang="en-US" dirty="0"/>
              <a:t>Click to insert slide subtitle</a:t>
            </a:r>
            <a:endParaRPr lang="en-GB" dirty="0"/>
          </a:p>
        </p:txBody>
      </p:sp>
      <p:sp>
        <p:nvSpPr>
          <p:cNvPr id="6" name="Text Placeholder 2"/>
          <p:cNvSpPr>
            <a:spLocks noGrp="1"/>
          </p:cNvSpPr>
          <p:nvPr>
            <p:ph type="body" idx="11" hasCustomPrompt="1"/>
          </p:nvPr>
        </p:nvSpPr>
        <p:spPr>
          <a:xfrm rot="16200000">
            <a:off x="-866821" y="3946359"/>
            <a:ext cx="3700800" cy="391027"/>
          </a:xfrm>
        </p:spPr>
        <p:txBody>
          <a:bodyPr anchor="t" anchorCtr="0"/>
          <a:lstStyle>
            <a:lvl1pPr marL="0" indent="0" algn="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insert heading</a:t>
            </a:r>
          </a:p>
        </p:txBody>
      </p:sp>
      <p:sp>
        <p:nvSpPr>
          <p:cNvPr id="7" name="Content Placeholder 2"/>
          <p:cNvSpPr>
            <a:spLocks noGrp="1"/>
          </p:cNvSpPr>
          <p:nvPr>
            <p:ph sz="half" idx="12" hasCustomPrompt="1"/>
          </p:nvPr>
        </p:nvSpPr>
        <p:spPr>
          <a:xfrm>
            <a:off x="1257300" y="2291472"/>
            <a:ext cx="7090765" cy="3700800"/>
          </a:xfrm>
        </p:spPr>
        <p:txBody>
          <a:bodyPr>
            <a:noAutofit/>
          </a:bodyPr>
          <a:lstStyle>
            <a:lvl1pPr marL="0" indent="0">
              <a:buNone/>
              <a:defRPr sz="1600" baseline="0"/>
            </a:lvl1pPr>
            <a:lvl2pPr marL="180975" indent="0">
              <a:buNone/>
              <a:defRPr sz="1600"/>
            </a:lvl2pPr>
            <a:lvl3pPr marL="360363" indent="0">
              <a:buNone/>
              <a:defRPr sz="1600"/>
            </a:lvl3pPr>
            <a:lvl4pPr marL="534988" indent="0">
              <a:buNone/>
              <a:defRPr sz="1600"/>
            </a:lvl4pPr>
            <a:lvl5pPr marL="715963" indent="0">
              <a:buNone/>
              <a:defRPr sz="1600"/>
            </a:lvl5pPr>
            <a:lvl6pPr>
              <a:defRPr sz="1800"/>
            </a:lvl6pPr>
            <a:lvl7pPr>
              <a:defRPr sz="1800"/>
            </a:lvl7pPr>
            <a:lvl8pPr>
              <a:defRPr sz="1800"/>
            </a:lvl8pPr>
            <a:lvl9pPr>
              <a:defRPr sz="1800"/>
            </a:lvl9pPr>
          </a:lstStyle>
          <a:p>
            <a:pPr lvl="0"/>
            <a:r>
              <a:rPr lang="en-US" dirty="0"/>
              <a:t>Click to insert body copy</a:t>
            </a:r>
            <a:endParaRPr lang="en-GB" dirty="0"/>
          </a:p>
        </p:txBody>
      </p:sp>
    </p:spTree>
    <p:extLst>
      <p:ext uri="{BB962C8B-B14F-4D97-AF65-F5344CB8AC3E}">
        <p14:creationId xmlns:p14="http://schemas.microsoft.com/office/powerpoint/2010/main" val="3611045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7932C-9243-418D-9440-6693FE9F50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54" y="1"/>
            <a:ext cx="9157430" cy="6844338"/>
          </a:xfrm>
          <a:prstGeom prst="rect">
            <a:avLst/>
          </a:prstGeom>
        </p:spPr>
      </p:pic>
      <p:sp>
        <p:nvSpPr>
          <p:cNvPr id="13" name="Content Placeholder 2"/>
          <p:cNvSpPr>
            <a:spLocks noGrp="1"/>
          </p:cNvSpPr>
          <p:nvPr>
            <p:ph sz="half" idx="14" hasCustomPrompt="1"/>
          </p:nvPr>
        </p:nvSpPr>
        <p:spPr>
          <a:xfrm>
            <a:off x="5165713" y="2291472"/>
            <a:ext cx="3182352" cy="3700800"/>
          </a:xfrm>
        </p:spPr>
        <p:txBody>
          <a:bodyPr>
            <a:noAutofit/>
          </a:bodyPr>
          <a:lstStyle>
            <a:lvl1pPr marL="0" indent="0">
              <a:buNone/>
              <a:defRPr sz="1600" baseline="0"/>
            </a:lvl1pPr>
            <a:lvl2pPr marL="180975" indent="0">
              <a:buNone/>
              <a:defRPr sz="1600"/>
            </a:lvl2pPr>
            <a:lvl3pPr marL="360363" indent="0">
              <a:buNone/>
              <a:defRPr sz="1600"/>
            </a:lvl3pPr>
            <a:lvl4pPr marL="534988" indent="0">
              <a:buNone/>
              <a:defRPr sz="1600"/>
            </a:lvl4pPr>
            <a:lvl5pPr marL="715963" indent="0">
              <a:buNone/>
              <a:defRPr sz="1600"/>
            </a:lvl5pPr>
            <a:lvl6pPr>
              <a:defRPr sz="1800"/>
            </a:lvl6pPr>
            <a:lvl7pPr>
              <a:defRPr sz="1800"/>
            </a:lvl7pPr>
            <a:lvl8pPr>
              <a:defRPr sz="1800"/>
            </a:lvl8pPr>
            <a:lvl9pPr>
              <a:defRPr sz="1800"/>
            </a:lvl9pPr>
          </a:lstStyle>
          <a:p>
            <a:pPr lvl="0"/>
            <a:r>
              <a:rPr lang="en-US" dirty="0"/>
              <a:t>Click to insert body copy</a:t>
            </a:r>
            <a:endParaRPr lang="en-GB" dirty="0"/>
          </a:p>
        </p:txBody>
      </p:sp>
      <p:sp>
        <p:nvSpPr>
          <p:cNvPr id="9" name="Title 1"/>
          <p:cNvSpPr>
            <a:spLocks noGrp="1"/>
          </p:cNvSpPr>
          <p:nvPr>
            <p:ph type="title" hasCustomPrompt="1"/>
          </p:nvPr>
        </p:nvSpPr>
        <p:spPr>
          <a:xfrm>
            <a:off x="788065" y="583532"/>
            <a:ext cx="7560000" cy="720000"/>
          </a:xfrm>
        </p:spPr>
        <p:txBody>
          <a:bodyPr>
            <a:noAutofit/>
          </a:bodyPr>
          <a:lstStyle>
            <a:lvl1pPr>
              <a:defRPr/>
            </a:lvl1pPr>
          </a:lstStyle>
          <a:p>
            <a:r>
              <a:rPr lang="en-US" dirty="0"/>
              <a:t>Click to insert slide title</a:t>
            </a:r>
            <a:endParaRPr lang="en-GB" dirty="0"/>
          </a:p>
        </p:txBody>
      </p:sp>
      <p:sp>
        <p:nvSpPr>
          <p:cNvPr id="10" name="Text Placeholder 8"/>
          <p:cNvSpPr>
            <a:spLocks noGrp="1"/>
          </p:cNvSpPr>
          <p:nvPr>
            <p:ph type="body" sz="quarter" idx="10" hasCustomPrompt="1"/>
          </p:nvPr>
        </p:nvSpPr>
        <p:spPr>
          <a:xfrm>
            <a:off x="788065" y="1312028"/>
            <a:ext cx="7560000" cy="720000"/>
          </a:xfrm>
        </p:spPr>
        <p:txBody>
          <a:bodyPr vert="horz" lIns="0" tIns="0" rIns="0" bIns="0" rtlCol="0" anchor="t" anchorCtr="0">
            <a:noAutofit/>
          </a:bodyPr>
          <a:lstStyle>
            <a:lvl1pPr>
              <a:defRPr lang="en-US" sz="3000" b="1" i="0" cap="all" smtClean="0">
                <a:solidFill>
                  <a:srgbClr val="C00000"/>
                </a:solidFill>
                <a:ea typeface="+mj-ea"/>
                <a:cs typeface="+mj-cs"/>
              </a:defRPr>
            </a:lvl1pPr>
            <a:lvl2pPr>
              <a:defRPr lang="en-US" smtClean="0"/>
            </a:lvl2pPr>
            <a:lvl3pPr>
              <a:defRPr lang="en-US" smtClean="0"/>
            </a:lvl3pPr>
            <a:lvl4pPr>
              <a:defRPr lang="en-US" smtClean="0"/>
            </a:lvl4pPr>
            <a:lvl5pPr>
              <a:defRPr lang="en-GB"/>
            </a:lvl5pPr>
          </a:lstStyle>
          <a:p>
            <a:pPr lvl="0">
              <a:spcBef>
                <a:spcPct val="0"/>
              </a:spcBef>
              <a:buNone/>
            </a:pPr>
            <a:r>
              <a:rPr lang="en-US" dirty="0"/>
              <a:t>Click to insert slide subtitle</a:t>
            </a:r>
            <a:endParaRPr lang="en-GB" dirty="0"/>
          </a:p>
        </p:txBody>
      </p:sp>
      <p:sp>
        <p:nvSpPr>
          <p:cNvPr id="6" name="Text Placeholder 2"/>
          <p:cNvSpPr>
            <a:spLocks noGrp="1"/>
          </p:cNvSpPr>
          <p:nvPr>
            <p:ph type="body" idx="11" hasCustomPrompt="1"/>
          </p:nvPr>
        </p:nvSpPr>
        <p:spPr>
          <a:xfrm rot="16200000">
            <a:off x="-866821" y="3946359"/>
            <a:ext cx="3700800" cy="391027"/>
          </a:xfrm>
        </p:spPr>
        <p:txBody>
          <a:bodyPr anchor="t" anchorCtr="0"/>
          <a:lstStyle>
            <a:lvl1pPr marL="0" indent="0" algn="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insert heading</a:t>
            </a:r>
          </a:p>
        </p:txBody>
      </p:sp>
      <p:sp>
        <p:nvSpPr>
          <p:cNvPr id="7" name="Content Placeholder 2"/>
          <p:cNvSpPr>
            <a:spLocks noGrp="1"/>
          </p:cNvSpPr>
          <p:nvPr>
            <p:ph sz="half" idx="12" hasCustomPrompt="1"/>
          </p:nvPr>
        </p:nvSpPr>
        <p:spPr>
          <a:xfrm>
            <a:off x="1257301" y="2291472"/>
            <a:ext cx="3182352" cy="3700800"/>
          </a:xfrm>
        </p:spPr>
        <p:txBody>
          <a:bodyPr>
            <a:noAutofit/>
          </a:bodyPr>
          <a:lstStyle>
            <a:lvl1pPr marL="0" indent="0">
              <a:buNone/>
              <a:defRPr sz="1600" baseline="0"/>
            </a:lvl1pPr>
            <a:lvl2pPr marL="180975" indent="0">
              <a:buNone/>
              <a:defRPr sz="1600"/>
            </a:lvl2pPr>
            <a:lvl3pPr marL="360363" indent="0">
              <a:buNone/>
              <a:defRPr sz="1600"/>
            </a:lvl3pPr>
            <a:lvl4pPr marL="534988" indent="0">
              <a:buNone/>
              <a:defRPr sz="1600"/>
            </a:lvl4pPr>
            <a:lvl5pPr marL="715963" indent="0">
              <a:buNone/>
              <a:defRPr sz="1600"/>
            </a:lvl5pPr>
            <a:lvl6pPr>
              <a:defRPr sz="1800"/>
            </a:lvl6pPr>
            <a:lvl7pPr>
              <a:defRPr sz="1800"/>
            </a:lvl7pPr>
            <a:lvl8pPr>
              <a:defRPr sz="1800"/>
            </a:lvl8pPr>
            <a:lvl9pPr>
              <a:defRPr sz="1800"/>
            </a:lvl9pPr>
          </a:lstStyle>
          <a:p>
            <a:pPr lvl="0"/>
            <a:r>
              <a:rPr lang="en-US" dirty="0"/>
              <a:t>Click to insert body copy</a:t>
            </a:r>
            <a:endParaRPr lang="en-GB" dirty="0"/>
          </a:p>
        </p:txBody>
      </p:sp>
      <p:sp>
        <p:nvSpPr>
          <p:cNvPr id="12" name="Text Placeholder 2"/>
          <p:cNvSpPr>
            <a:spLocks noGrp="1"/>
          </p:cNvSpPr>
          <p:nvPr>
            <p:ph type="body" idx="13" hasCustomPrompt="1"/>
          </p:nvPr>
        </p:nvSpPr>
        <p:spPr>
          <a:xfrm rot="16200000">
            <a:off x="3035576" y="3946359"/>
            <a:ext cx="3700800" cy="391027"/>
          </a:xfrm>
        </p:spPr>
        <p:txBody>
          <a:bodyPr anchor="t" anchorCtr="0"/>
          <a:lstStyle>
            <a:lvl1pPr marL="0" indent="0" algn="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insert heading</a:t>
            </a:r>
          </a:p>
        </p:txBody>
      </p:sp>
    </p:spTree>
    <p:extLst>
      <p:ext uri="{BB962C8B-B14F-4D97-AF65-F5344CB8AC3E}">
        <p14:creationId xmlns:p14="http://schemas.microsoft.com/office/powerpoint/2010/main" val="196288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00E762-3C05-466D-A0D1-9D1F1F18D54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1850"/>
            <a:ext cx="9144000" cy="6834300"/>
          </a:xfrm>
          <a:prstGeom prst="rect">
            <a:avLst/>
          </a:prstGeom>
        </p:spPr>
      </p:pic>
      <p:sp>
        <p:nvSpPr>
          <p:cNvPr id="2" name="Title Placeholder 1"/>
          <p:cNvSpPr>
            <a:spLocks noGrp="1"/>
          </p:cNvSpPr>
          <p:nvPr>
            <p:ph type="title"/>
          </p:nvPr>
        </p:nvSpPr>
        <p:spPr>
          <a:xfrm>
            <a:off x="788065" y="653632"/>
            <a:ext cx="7560000" cy="651794"/>
          </a:xfrm>
          <a:prstGeom prst="rect">
            <a:avLst/>
          </a:prstGeom>
        </p:spPr>
        <p:txBody>
          <a:bodyPr vert="horz" lIns="0" tIns="0" rIns="0" bIns="0" rtlCol="0" anchor="b" anchorCtr="0">
            <a:noAutofit/>
          </a:bodyPr>
          <a:lstStyle/>
          <a:p>
            <a:r>
              <a:rPr lang="en-US" dirty="0"/>
              <a:t>Click to insert slide title</a:t>
            </a:r>
            <a:endParaRPr lang="en-GB" dirty="0"/>
          </a:p>
        </p:txBody>
      </p:sp>
      <p:sp>
        <p:nvSpPr>
          <p:cNvPr id="3" name="Text Placeholder 2"/>
          <p:cNvSpPr>
            <a:spLocks noGrp="1"/>
          </p:cNvSpPr>
          <p:nvPr>
            <p:ph type="body" idx="1"/>
          </p:nvPr>
        </p:nvSpPr>
        <p:spPr>
          <a:xfrm>
            <a:off x="788065" y="2153652"/>
            <a:ext cx="7560000" cy="3771901"/>
          </a:xfrm>
          <a:prstGeom prst="rect">
            <a:avLst/>
          </a:prstGeom>
        </p:spPr>
        <p:txBody>
          <a:bodyPr vert="horz" lIns="0" tIns="0" rIns="0" bIns="0" rtlCol="0">
            <a:noAutofit/>
          </a:bodyPr>
          <a:lstStyle/>
          <a:p>
            <a:pPr lvl="0"/>
            <a:r>
              <a:rPr lang="en-US" dirty="0"/>
              <a:t>Click to insert body copy</a:t>
            </a:r>
            <a:endParaRPr lang="en-GB" dirty="0"/>
          </a:p>
        </p:txBody>
      </p:sp>
      <p:sp>
        <p:nvSpPr>
          <p:cNvPr id="8" name="TextBox 7"/>
          <p:cNvSpPr txBox="1"/>
          <p:nvPr/>
        </p:nvSpPr>
        <p:spPr>
          <a:xfrm>
            <a:off x="788065" y="6418852"/>
            <a:ext cx="836195" cy="184666"/>
          </a:xfrm>
          <a:prstGeom prst="rect">
            <a:avLst/>
          </a:prstGeom>
          <a:noFill/>
        </p:spPr>
        <p:txBody>
          <a:bodyPr wrap="square" lIns="0" tIns="0" rIns="0" bIns="0" rtlCol="0">
            <a:spAutoFit/>
          </a:bodyPr>
          <a:lstStyle/>
          <a:p>
            <a:fld id="{12CB3135-2F04-46B3-A735-1E0D4C722917}" type="slidenum">
              <a:rPr lang="en-GB" sz="1200" b="0" smtClean="0"/>
              <a:t>‹#›</a:t>
            </a:fld>
            <a:endParaRPr lang="en-GB" sz="1200" b="0" dirty="0"/>
          </a:p>
        </p:txBody>
      </p:sp>
    </p:spTree>
    <p:extLst>
      <p:ext uri="{BB962C8B-B14F-4D97-AF65-F5344CB8AC3E}">
        <p14:creationId xmlns:p14="http://schemas.microsoft.com/office/powerpoint/2010/main" val="199942190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43" r:id="rId10"/>
    <p:sldLayoutId id="2147483844" r:id="rId11"/>
    <p:sldLayoutId id="2147483845" r:id="rId12"/>
    <p:sldLayoutId id="2147483846" r:id="rId13"/>
    <p:sldLayoutId id="2147483847" r:id="rId14"/>
  </p:sldLayoutIdLst>
  <p:txStyles>
    <p:titleStyle>
      <a:lvl1pPr algn="l" defTabSz="914400" rtl="0" eaLnBrk="1" latinLnBrk="0" hangingPunct="1">
        <a:spcBef>
          <a:spcPct val="0"/>
        </a:spcBef>
        <a:buNone/>
        <a:defRPr sz="3000" b="1" i="0" kern="1200" cap="all" baseline="0">
          <a:solidFill>
            <a:schemeClr val="tx1"/>
          </a:solidFill>
          <a:latin typeface="Arial" pitchFamily="34" charset="0"/>
          <a:ea typeface="+mj-ea"/>
          <a:cs typeface="+mj-cs"/>
        </a:defRPr>
      </a:lvl1pPr>
    </p:titleStyle>
    <p:bodyStyle>
      <a:lvl1pPr marL="0" indent="0" algn="l" defTabSz="914400" rtl="0" eaLnBrk="1" latinLnBrk="0" hangingPunct="1">
        <a:spcBef>
          <a:spcPct val="20000"/>
        </a:spcBef>
        <a:buFont typeface="Arial" pitchFamily="34" charset="0"/>
        <a:buNone/>
        <a:defRPr sz="1600" kern="1200" baseline="0">
          <a:solidFill>
            <a:schemeClr val="tx1"/>
          </a:solidFill>
          <a:latin typeface="Arial" pitchFamily="34" charset="0"/>
          <a:ea typeface="+mn-ea"/>
          <a:cs typeface="+mn-cs"/>
        </a:defRPr>
      </a:lvl1pPr>
      <a:lvl2pPr marL="180975" indent="0" algn="l" defTabSz="914400" rtl="0" eaLnBrk="1" latinLnBrk="0" hangingPunct="1">
        <a:spcBef>
          <a:spcPct val="20000"/>
        </a:spcBef>
        <a:buFont typeface="Arial" pitchFamily="34" charset="0"/>
        <a:buNone/>
        <a:defRPr sz="1600" kern="1200">
          <a:solidFill>
            <a:schemeClr val="tx1"/>
          </a:solidFill>
          <a:latin typeface="Arial" pitchFamily="34" charset="0"/>
          <a:ea typeface="+mn-ea"/>
          <a:cs typeface="+mn-cs"/>
        </a:defRPr>
      </a:lvl2pPr>
      <a:lvl3pPr marL="360363" indent="0" algn="l" defTabSz="914400" rtl="0" eaLnBrk="1" latinLnBrk="0" hangingPunct="1">
        <a:spcBef>
          <a:spcPct val="20000"/>
        </a:spcBef>
        <a:buFont typeface="Arial" pitchFamily="34" charset="0"/>
        <a:buNone/>
        <a:defRPr sz="1600" kern="1200">
          <a:solidFill>
            <a:schemeClr val="tx1"/>
          </a:solidFill>
          <a:latin typeface="Arial" pitchFamily="34" charset="0"/>
          <a:ea typeface="+mn-ea"/>
          <a:cs typeface="+mn-cs"/>
        </a:defRPr>
      </a:lvl3pPr>
      <a:lvl4pPr marL="534988" indent="0" algn="l" defTabSz="914400" rtl="0" eaLnBrk="1" latinLnBrk="0" hangingPunct="1">
        <a:spcBef>
          <a:spcPct val="20000"/>
        </a:spcBef>
        <a:buFont typeface="Arial" pitchFamily="34" charset="0"/>
        <a:buNone/>
        <a:defRPr sz="1600" kern="1200">
          <a:solidFill>
            <a:schemeClr val="tx1"/>
          </a:solidFill>
          <a:latin typeface="Arial" pitchFamily="34" charset="0"/>
          <a:ea typeface="+mn-ea"/>
          <a:cs typeface="+mn-cs"/>
        </a:defRPr>
      </a:lvl4pPr>
      <a:lvl5pPr marL="715963" indent="0" algn="l" defTabSz="914400" rtl="0" eaLnBrk="1" latinLnBrk="0" hangingPunct="1">
        <a:spcBef>
          <a:spcPct val="20000"/>
        </a:spcBef>
        <a:buFont typeface="Arial" pitchFamily="34" charset="0"/>
        <a:buNone/>
        <a:defRPr sz="16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hyperlink" Target="http://www.nepc.gov.ng/" TargetMode="Externa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284" y="701751"/>
            <a:ext cx="8814390" cy="2466752"/>
          </a:xfrm>
        </p:spPr>
        <p:txBody>
          <a:bodyPr/>
          <a:lstStyle/>
          <a:p>
            <a:r>
              <a:rPr lang="en-GB" sz="2800" dirty="0"/>
              <a:t>	   STERLING BANK PRESENTATION </a:t>
            </a:r>
            <a:br>
              <a:rPr lang="en-GB" sz="2800" dirty="0"/>
            </a:br>
            <a:r>
              <a:rPr lang="en-GB" sz="2800" dirty="0"/>
              <a:t>                    </a:t>
            </a:r>
            <a:br>
              <a:rPr lang="en-GB" sz="2800" dirty="0"/>
            </a:br>
            <a:r>
              <a:rPr lang="en-GB" sz="2800" dirty="0"/>
              <a:t>                           		</a:t>
            </a:r>
            <a:br>
              <a:rPr lang="en-GB" sz="2800" dirty="0"/>
            </a:br>
            <a:br>
              <a:rPr lang="en-GB" sz="2800" dirty="0"/>
            </a:br>
            <a:endParaRPr lang="en-GB" sz="2800" dirty="0"/>
          </a:p>
        </p:txBody>
      </p:sp>
      <p:sp>
        <p:nvSpPr>
          <p:cNvPr id="3" name="Subtitle 2"/>
          <p:cNvSpPr>
            <a:spLocks noGrp="1"/>
          </p:cNvSpPr>
          <p:nvPr>
            <p:ph type="subTitle" idx="1"/>
          </p:nvPr>
        </p:nvSpPr>
        <p:spPr>
          <a:xfrm>
            <a:off x="308344" y="3912781"/>
            <a:ext cx="8920717" cy="1297172"/>
          </a:xfrm>
        </p:spPr>
        <p:txBody>
          <a:bodyPr/>
          <a:lstStyle/>
          <a:p>
            <a:r>
              <a:rPr lang="en-GB" dirty="0">
                <a:solidFill>
                  <a:srgbClr val="002060"/>
                </a:solidFill>
              </a:rPr>
              <a:t>INVESTMENT OPPORTUNITIES IN THE   </a:t>
            </a:r>
          </a:p>
          <a:p>
            <a:r>
              <a:rPr lang="en-GB" dirty="0">
                <a:solidFill>
                  <a:srgbClr val="002060"/>
                </a:solidFill>
              </a:rPr>
              <a:t>      AGRIC &amp; export VALUE CHAIN</a:t>
            </a:r>
          </a:p>
        </p:txBody>
      </p:sp>
    </p:spTree>
    <p:extLst>
      <p:ext uri="{BB962C8B-B14F-4D97-AF65-F5344CB8AC3E}">
        <p14:creationId xmlns:p14="http://schemas.microsoft.com/office/powerpoint/2010/main" val="3560988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dirty="0"/>
              <a:t>Green economy</a:t>
            </a:r>
          </a:p>
        </p:txBody>
      </p:sp>
      <p:pic>
        <p:nvPicPr>
          <p:cNvPr id="4" name="Picture 3">
            <a:extLst>
              <a:ext uri="{FF2B5EF4-FFF2-40B4-BE49-F238E27FC236}">
                <a16:creationId xmlns:a16="http://schemas.microsoft.com/office/drawing/2014/main" id="{44C16481-47FA-4173-B6E9-5C812DE4A0FA}"/>
              </a:ext>
            </a:extLst>
          </p:cNvPr>
          <p:cNvPicPr/>
          <p:nvPr/>
        </p:nvPicPr>
        <p:blipFill>
          <a:blip r:embed="rId2"/>
          <a:stretch>
            <a:fillRect/>
          </a:stretch>
        </p:blipFill>
        <p:spPr>
          <a:xfrm>
            <a:off x="329609" y="676405"/>
            <a:ext cx="8651553" cy="5820088"/>
          </a:xfrm>
          <a:prstGeom prst="rect">
            <a:avLst/>
          </a:prstGeom>
        </p:spPr>
      </p:pic>
    </p:spTree>
    <p:extLst>
      <p:ext uri="{BB962C8B-B14F-4D97-AF65-F5344CB8AC3E}">
        <p14:creationId xmlns:p14="http://schemas.microsoft.com/office/powerpoint/2010/main" val="745285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dirty="0"/>
              <a:t>Green economy</a:t>
            </a:r>
          </a:p>
        </p:txBody>
      </p:sp>
      <p:pic>
        <p:nvPicPr>
          <p:cNvPr id="5" name="Content Placeholder 4">
            <a:extLst>
              <a:ext uri="{FF2B5EF4-FFF2-40B4-BE49-F238E27FC236}">
                <a16:creationId xmlns:a16="http://schemas.microsoft.com/office/drawing/2014/main" id="{CF8737EA-DE35-43E8-9BEA-A78AA86E1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08284" y="808764"/>
            <a:ext cx="9035716" cy="5783422"/>
          </a:xfrm>
          <a:prstGeom prst="rect">
            <a:avLst/>
          </a:prstGeom>
          <a:noFill/>
          <a:ln w="12700">
            <a:noFill/>
            <a:miter lim="800000"/>
            <a:headEnd/>
            <a:tailEnd/>
          </a:ln>
        </p:spPr>
      </p:pic>
    </p:spTree>
    <p:extLst>
      <p:ext uri="{BB962C8B-B14F-4D97-AF65-F5344CB8AC3E}">
        <p14:creationId xmlns:p14="http://schemas.microsoft.com/office/powerpoint/2010/main" val="167287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8065" y="691116"/>
            <a:ext cx="7560000"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a:p>
            <a:pPr marL="0" indent="0" algn="just">
              <a:buNone/>
            </a:pPr>
            <a:r>
              <a:rPr lang="en-GB" sz="2800" dirty="0">
                <a:solidFill>
                  <a:schemeClr val="accent2"/>
                </a:solidFill>
              </a:rPr>
              <a:t>Nigerian non export performance</a:t>
            </a: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Agenda 3</a:t>
            </a:r>
          </a:p>
        </p:txBody>
      </p:sp>
    </p:spTree>
    <p:extLst>
      <p:ext uri="{BB962C8B-B14F-4D97-AF65-F5344CB8AC3E}">
        <p14:creationId xmlns:p14="http://schemas.microsoft.com/office/powerpoint/2010/main" val="3393621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dirty="0"/>
              <a:t>Q1 agric exports</a:t>
            </a:r>
          </a:p>
        </p:txBody>
      </p:sp>
      <p:sp>
        <p:nvSpPr>
          <p:cNvPr id="4" name="TextBox 3">
            <a:extLst>
              <a:ext uri="{FF2B5EF4-FFF2-40B4-BE49-F238E27FC236}">
                <a16:creationId xmlns:a16="http://schemas.microsoft.com/office/drawing/2014/main" id="{96508F16-78A8-48D4-A025-95640FF8B4A5}"/>
              </a:ext>
            </a:extLst>
          </p:cNvPr>
          <p:cNvSpPr txBox="1"/>
          <p:nvPr/>
        </p:nvSpPr>
        <p:spPr>
          <a:xfrm>
            <a:off x="542260" y="5816009"/>
            <a:ext cx="6554038" cy="369332"/>
          </a:xfrm>
          <a:prstGeom prst="rect">
            <a:avLst/>
          </a:prstGeom>
          <a:noFill/>
        </p:spPr>
        <p:txBody>
          <a:bodyPr wrap="none" rtlCol="0">
            <a:spAutoFit/>
          </a:bodyPr>
          <a:lstStyle/>
          <a:p>
            <a:r>
              <a:rPr lang="en-GB" dirty="0">
                <a:highlight>
                  <a:srgbClr val="FFFF00"/>
                </a:highlight>
              </a:rPr>
              <a:t>Please note that Q1 was an off season for Cocoa and Cashew</a:t>
            </a:r>
          </a:p>
        </p:txBody>
      </p:sp>
      <p:pic>
        <p:nvPicPr>
          <p:cNvPr id="7" name="Picture 6">
            <a:extLst>
              <a:ext uri="{FF2B5EF4-FFF2-40B4-BE49-F238E27FC236}">
                <a16:creationId xmlns:a16="http://schemas.microsoft.com/office/drawing/2014/main" id="{6281AB3C-94F7-444A-A7D4-5C65E01F5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61" y="691116"/>
            <a:ext cx="8080744" cy="4944140"/>
          </a:xfrm>
          <a:prstGeom prst="rect">
            <a:avLst/>
          </a:prstGeom>
        </p:spPr>
      </p:pic>
    </p:spTree>
    <p:extLst>
      <p:ext uri="{BB962C8B-B14F-4D97-AF65-F5344CB8AC3E}">
        <p14:creationId xmlns:p14="http://schemas.microsoft.com/office/powerpoint/2010/main" val="788664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dirty="0"/>
              <a:t>Q2 agric exports</a:t>
            </a:r>
          </a:p>
        </p:txBody>
      </p:sp>
      <p:pic>
        <p:nvPicPr>
          <p:cNvPr id="2" name="Picture 1">
            <a:extLst>
              <a:ext uri="{FF2B5EF4-FFF2-40B4-BE49-F238E27FC236}">
                <a16:creationId xmlns:a16="http://schemas.microsoft.com/office/drawing/2014/main" id="{B7E5AC8F-6616-47B9-BF84-58A88BBDDAC0}"/>
              </a:ext>
            </a:extLst>
          </p:cNvPr>
          <p:cNvPicPr>
            <a:picLocks noChangeAspect="1"/>
          </p:cNvPicPr>
          <p:nvPr/>
        </p:nvPicPr>
        <p:blipFill>
          <a:blip r:embed="rId2"/>
          <a:stretch>
            <a:fillRect/>
          </a:stretch>
        </p:blipFill>
        <p:spPr>
          <a:xfrm>
            <a:off x="801297" y="798348"/>
            <a:ext cx="7541406" cy="5261304"/>
          </a:xfrm>
          <a:prstGeom prst="rect">
            <a:avLst/>
          </a:prstGeom>
        </p:spPr>
      </p:pic>
    </p:spTree>
    <p:extLst>
      <p:ext uri="{BB962C8B-B14F-4D97-AF65-F5344CB8AC3E}">
        <p14:creationId xmlns:p14="http://schemas.microsoft.com/office/powerpoint/2010/main" val="19251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0BBAF8-E7F3-486A-9836-E5DD2CA15721}"/>
              </a:ext>
            </a:extLst>
          </p:cNvPr>
          <p:cNvSpPr>
            <a:spLocks noGrp="1"/>
          </p:cNvSpPr>
          <p:nvPr>
            <p:ph type="body" sz="quarter" idx="10"/>
          </p:nvPr>
        </p:nvSpPr>
        <p:spPr>
          <a:xfrm>
            <a:off x="478466" y="223285"/>
            <a:ext cx="8176436" cy="425301"/>
          </a:xfrm>
        </p:spPr>
        <p:txBody>
          <a:bodyPr/>
          <a:lstStyle/>
          <a:p>
            <a:r>
              <a:rPr lang="en-US" sz="1600" cap="none" dirty="0">
                <a:solidFill>
                  <a:srgbClr val="FF0000"/>
                </a:solidFill>
                <a:latin typeface="Arial Black" panose="020B0A04020102020204" pitchFamily="34" charset="0"/>
              </a:rPr>
              <a:t>% SHARE OF AGRICULTURAL PRODUCTS EXPORTED IN Q2 2017 </a:t>
            </a:r>
            <a:endParaRPr lang="en-GB" dirty="0"/>
          </a:p>
        </p:txBody>
      </p:sp>
      <p:pic>
        <p:nvPicPr>
          <p:cNvPr id="7" name="Content Placeholder 6">
            <a:extLst>
              <a:ext uri="{FF2B5EF4-FFF2-40B4-BE49-F238E27FC236}">
                <a16:creationId xmlns:a16="http://schemas.microsoft.com/office/drawing/2014/main" id="{64F9E92D-5E40-4CB0-9590-789DE1D92583}"/>
              </a:ext>
            </a:extLst>
          </p:cNvPr>
          <p:cNvPicPr>
            <a:picLocks noGrp="1" noChangeAspect="1"/>
          </p:cNvPicPr>
          <p:nvPr>
            <p:ph idx="1"/>
          </p:nvPr>
        </p:nvPicPr>
        <p:blipFill>
          <a:blip r:embed="rId2"/>
          <a:stretch>
            <a:fillRect/>
          </a:stretch>
        </p:blipFill>
        <p:spPr>
          <a:xfrm>
            <a:off x="478465" y="648586"/>
            <a:ext cx="8176437" cy="5342639"/>
          </a:xfrm>
          <a:prstGeom prst="rect">
            <a:avLst/>
          </a:prstGeom>
        </p:spPr>
      </p:pic>
    </p:spTree>
    <p:extLst>
      <p:ext uri="{BB962C8B-B14F-4D97-AF65-F5344CB8AC3E}">
        <p14:creationId xmlns:p14="http://schemas.microsoft.com/office/powerpoint/2010/main" val="1423643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22A4C3C-58EF-491A-B4FB-B02A318F45D2}"/>
              </a:ext>
            </a:extLst>
          </p:cNvPr>
          <p:cNvPicPr>
            <a:picLocks noGrp="1" noChangeAspect="1"/>
          </p:cNvPicPr>
          <p:nvPr>
            <p:ph idx="1"/>
          </p:nvPr>
        </p:nvPicPr>
        <p:blipFill>
          <a:blip r:embed="rId2"/>
          <a:stretch>
            <a:fillRect/>
          </a:stretch>
        </p:blipFill>
        <p:spPr>
          <a:xfrm>
            <a:off x="382772" y="956930"/>
            <a:ext cx="8293395" cy="5475768"/>
          </a:xfrm>
          <a:prstGeom prst="rect">
            <a:avLst/>
          </a:prstGeom>
        </p:spPr>
      </p:pic>
      <p:sp>
        <p:nvSpPr>
          <p:cNvPr id="3" name="Text Placeholder 2">
            <a:extLst>
              <a:ext uri="{FF2B5EF4-FFF2-40B4-BE49-F238E27FC236}">
                <a16:creationId xmlns:a16="http://schemas.microsoft.com/office/drawing/2014/main" id="{AA0B8750-200C-4285-9057-F059088D4226}"/>
              </a:ext>
            </a:extLst>
          </p:cNvPr>
          <p:cNvSpPr>
            <a:spLocks noGrp="1"/>
          </p:cNvSpPr>
          <p:nvPr>
            <p:ph type="body" sz="quarter" idx="10"/>
          </p:nvPr>
        </p:nvSpPr>
        <p:spPr>
          <a:xfrm>
            <a:off x="778687" y="221912"/>
            <a:ext cx="7897479" cy="458572"/>
          </a:xfrm>
        </p:spPr>
        <p:txBody>
          <a:bodyPr/>
          <a:lstStyle/>
          <a:p>
            <a:r>
              <a:rPr lang="en-US" sz="2800" cap="none" dirty="0">
                <a:solidFill>
                  <a:srgbClr val="FF0000"/>
                </a:solidFill>
                <a:latin typeface="Century Gothic" panose="020B0502020202020204" pitchFamily="34" charset="0"/>
              </a:rPr>
              <a:t>% </a:t>
            </a:r>
            <a:r>
              <a:rPr lang="en-US" sz="2000" cap="none" dirty="0">
                <a:solidFill>
                  <a:srgbClr val="FF0000"/>
                </a:solidFill>
                <a:latin typeface="Century Gothic" panose="020B0502020202020204" pitchFamily="34" charset="0"/>
              </a:rPr>
              <a:t>SHARE OF AGRICULTURAL PRODUCTS EXPORTED IN Q2 2017 </a:t>
            </a:r>
            <a:endParaRPr lang="en-GB" sz="3600" dirty="0">
              <a:latin typeface="Century Gothic" panose="020B0502020202020204" pitchFamily="34" charset="0"/>
            </a:endParaRPr>
          </a:p>
          <a:p>
            <a:endParaRPr lang="en-GB" dirty="0"/>
          </a:p>
        </p:txBody>
      </p:sp>
    </p:spTree>
    <p:extLst>
      <p:ext uri="{BB962C8B-B14F-4D97-AF65-F5344CB8AC3E}">
        <p14:creationId xmlns:p14="http://schemas.microsoft.com/office/powerpoint/2010/main" val="2279604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56867"/>
            <a:ext cx="7560000" cy="720000"/>
          </a:xfrm>
        </p:spPr>
        <p:txBody>
          <a:bodyPr/>
          <a:lstStyle/>
          <a:p>
            <a:pPr algn="ctr"/>
            <a:r>
              <a:rPr lang="en-US" dirty="0"/>
              <a:t>Q2 agric exports</a:t>
            </a:r>
          </a:p>
        </p:txBody>
      </p:sp>
      <p:pic>
        <p:nvPicPr>
          <p:cNvPr id="6" name="Picture 5">
            <a:extLst>
              <a:ext uri="{FF2B5EF4-FFF2-40B4-BE49-F238E27FC236}">
                <a16:creationId xmlns:a16="http://schemas.microsoft.com/office/drawing/2014/main" id="{A12DF928-D297-41C3-9E9F-DD58EEDDD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786" y="584791"/>
            <a:ext cx="6560288" cy="5529621"/>
          </a:xfrm>
          <a:prstGeom prst="rect">
            <a:avLst/>
          </a:prstGeom>
        </p:spPr>
      </p:pic>
    </p:spTree>
    <p:extLst>
      <p:ext uri="{BB962C8B-B14F-4D97-AF65-F5344CB8AC3E}">
        <p14:creationId xmlns:p14="http://schemas.microsoft.com/office/powerpoint/2010/main" val="878436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a:p>
            <a:pPr marL="0" indent="0" algn="just">
              <a:buNone/>
            </a:pPr>
            <a:r>
              <a:rPr lang="en-GB" sz="2800" dirty="0">
                <a:solidFill>
                  <a:schemeClr val="accent2"/>
                </a:solidFill>
              </a:rPr>
              <a:t>Why investing in agric and export value chains</a:t>
            </a: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Agenda 4</a:t>
            </a:r>
          </a:p>
        </p:txBody>
      </p:sp>
    </p:spTree>
    <p:extLst>
      <p:ext uri="{BB962C8B-B14F-4D97-AF65-F5344CB8AC3E}">
        <p14:creationId xmlns:p14="http://schemas.microsoft.com/office/powerpoint/2010/main" val="2903779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World Food security</a:t>
            </a:r>
          </a:p>
        </p:txBody>
      </p:sp>
      <p:pic>
        <p:nvPicPr>
          <p:cNvPr id="5" name="Picture 4">
            <a:extLst>
              <a:ext uri="{FF2B5EF4-FFF2-40B4-BE49-F238E27FC236}">
                <a16:creationId xmlns:a16="http://schemas.microsoft.com/office/drawing/2014/main" id="{09CD2A58-345B-4BA3-B169-976AD64D5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1116"/>
            <a:ext cx="9144000" cy="5837275"/>
          </a:xfrm>
          <a:prstGeom prst="rect">
            <a:avLst/>
          </a:prstGeom>
        </p:spPr>
      </p:pic>
    </p:spTree>
    <p:extLst>
      <p:ext uri="{BB962C8B-B14F-4D97-AF65-F5344CB8AC3E}">
        <p14:creationId xmlns:p14="http://schemas.microsoft.com/office/powerpoint/2010/main" val="807238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0595" y="494415"/>
            <a:ext cx="7560000" cy="6119036"/>
          </a:xfrm>
        </p:spPr>
        <p:txBody>
          <a:bodyPr/>
          <a:lstStyle/>
          <a:p>
            <a:pPr algn="just"/>
            <a:r>
              <a:rPr lang="en-GB" dirty="0"/>
              <a:t>Nigerian economy</a:t>
            </a:r>
          </a:p>
          <a:p>
            <a:pPr algn="just"/>
            <a:r>
              <a:rPr lang="en-GB" dirty="0"/>
              <a:t>Overview agricultural sector</a:t>
            </a:r>
          </a:p>
          <a:p>
            <a:pPr algn="just"/>
            <a:r>
              <a:rPr lang="en-GB" dirty="0"/>
              <a:t>Agricultural value chain</a:t>
            </a:r>
          </a:p>
          <a:p>
            <a:pPr algn="just"/>
            <a:r>
              <a:rPr lang="en-GB" dirty="0"/>
              <a:t>Nigerian non export performance</a:t>
            </a:r>
          </a:p>
          <a:p>
            <a:pPr algn="just"/>
            <a:r>
              <a:rPr lang="en-GB" dirty="0"/>
              <a:t>Why investing in agric and export</a:t>
            </a:r>
          </a:p>
          <a:p>
            <a:pPr algn="just"/>
            <a:r>
              <a:rPr lang="en-GB" dirty="0"/>
              <a:t>Investment opportunities</a:t>
            </a:r>
          </a:p>
          <a:p>
            <a:pPr algn="just"/>
            <a:r>
              <a:rPr lang="en-GB" dirty="0"/>
              <a:t>Basic tips in agribusiness</a:t>
            </a:r>
          </a:p>
          <a:p>
            <a:pPr algn="just"/>
            <a:r>
              <a:rPr lang="en-GB" dirty="0"/>
              <a:t>Basic tips in export business</a:t>
            </a:r>
          </a:p>
          <a:p>
            <a:pPr algn="just"/>
            <a:r>
              <a:rPr lang="en-GB" dirty="0"/>
              <a:t>Introducing sterling bank</a:t>
            </a:r>
          </a:p>
          <a:p>
            <a:pPr algn="just"/>
            <a:r>
              <a:rPr lang="en-GB" dirty="0"/>
              <a:t>Sterling bank exploits in agric financing</a:t>
            </a:r>
          </a:p>
          <a:p>
            <a:pPr algn="just"/>
            <a:r>
              <a:rPr lang="en-GB" dirty="0"/>
              <a:t>Sterling bank agric product suites</a:t>
            </a:r>
          </a:p>
          <a:p>
            <a:pPr algn="just"/>
            <a:r>
              <a:rPr lang="en-GB" dirty="0"/>
              <a:t> sterling export product suites</a:t>
            </a: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content</a:t>
            </a:r>
          </a:p>
        </p:txBody>
      </p:sp>
    </p:spTree>
    <p:extLst>
      <p:ext uri="{BB962C8B-B14F-4D97-AF65-F5344CB8AC3E}">
        <p14:creationId xmlns:p14="http://schemas.microsoft.com/office/powerpoint/2010/main" val="1043792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Africa Food security</a:t>
            </a:r>
          </a:p>
        </p:txBody>
      </p:sp>
      <p:pic>
        <p:nvPicPr>
          <p:cNvPr id="6" name="Picture 5">
            <a:extLst>
              <a:ext uri="{FF2B5EF4-FFF2-40B4-BE49-F238E27FC236}">
                <a16:creationId xmlns:a16="http://schemas.microsoft.com/office/drawing/2014/main" id="{2509B0A3-2D4A-4D03-A169-AE9A44F00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372" y="818708"/>
            <a:ext cx="7771144" cy="5061097"/>
          </a:xfrm>
          <a:prstGeom prst="rect">
            <a:avLst/>
          </a:prstGeom>
        </p:spPr>
      </p:pic>
    </p:spTree>
    <p:extLst>
      <p:ext uri="{BB962C8B-B14F-4D97-AF65-F5344CB8AC3E}">
        <p14:creationId xmlns:p14="http://schemas.microsoft.com/office/powerpoint/2010/main" val="4094246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Africa Food security</a:t>
            </a:r>
          </a:p>
        </p:txBody>
      </p:sp>
      <p:pic>
        <p:nvPicPr>
          <p:cNvPr id="4" name="Picture 3">
            <a:extLst>
              <a:ext uri="{FF2B5EF4-FFF2-40B4-BE49-F238E27FC236}">
                <a16:creationId xmlns:a16="http://schemas.microsoft.com/office/drawing/2014/main" id="{5B0EA715-7E19-49F0-A4A4-8BC5215370FF}"/>
              </a:ext>
            </a:extLst>
          </p:cNvPr>
          <p:cNvPicPr>
            <a:picLocks noChangeAspect="1"/>
          </p:cNvPicPr>
          <p:nvPr/>
        </p:nvPicPr>
        <p:blipFill>
          <a:blip r:embed="rId2"/>
          <a:stretch>
            <a:fillRect/>
          </a:stretch>
        </p:blipFill>
        <p:spPr>
          <a:xfrm>
            <a:off x="0" y="574158"/>
            <a:ext cx="9144000" cy="5996763"/>
          </a:xfrm>
          <a:prstGeom prst="rect">
            <a:avLst/>
          </a:prstGeom>
        </p:spPr>
      </p:pic>
    </p:spTree>
    <p:extLst>
      <p:ext uri="{BB962C8B-B14F-4D97-AF65-F5344CB8AC3E}">
        <p14:creationId xmlns:p14="http://schemas.microsoft.com/office/powerpoint/2010/main" val="4212759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West Africa Food security</a:t>
            </a:r>
          </a:p>
        </p:txBody>
      </p:sp>
      <p:pic>
        <p:nvPicPr>
          <p:cNvPr id="4" name="Picture 3">
            <a:extLst>
              <a:ext uri="{FF2B5EF4-FFF2-40B4-BE49-F238E27FC236}">
                <a16:creationId xmlns:a16="http://schemas.microsoft.com/office/drawing/2014/main" id="{417F89C6-5D59-4A3A-A0E9-F183252399FA}"/>
              </a:ext>
            </a:extLst>
          </p:cNvPr>
          <p:cNvPicPr>
            <a:picLocks noChangeAspect="1"/>
          </p:cNvPicPr>
          <p:nvPr/>
        </p:nvPicPr>
        <p:blipFill>
          <a:blip r:embed="rId2"/>
          <a:stretch>
            <a:fillRect/>
          </a:stretch>
        </p:blipFill>
        <p:spPr>
          <a:xfrm>
            <a:off x="0" y="691116"/>
            <a:ext cx="9144000" cy="5901070"/>
          </a:xfrm>
          <a:prstGeom prst="rect">
            <a:avLst/>
          </a:prstGeom>
        </p:spPr>
      </p:pic>
    </p:spTree>
    <p:extLst>
      <p:ext uri="{BB962C8B-B14F-4D97-AF65-F5344CB8AC3E}">
        <p14:creationId xmlns:p14="http://schemas.microsoft.com/office/powerpoint/2010/main" val="1173143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West Africa Food security</a:t>
            </a:r>
          </a:p>
        </p:txBody>
      </p:sp>
      <p:pic>
        <p:nvPicPr>
          <p:cNvPr id="5" name="Picture 4">
            <a:extLst>
              <a:ext uri="{FF2B5EF4-FFF2-40B4-BE49-F238E27FC236}">
                <a16:creationId xmlns:a16="http://schemas.microsoft.com/office/drawing/2014/main" id="{A9DDBF78-FD65-4AD7-BB78-6AC25EB5AF92}"/>
              </a:ext>
            </a:extLst>
          </p:cNvPr>
          <p:cNvPicPr>
            <a:picLocks noChangeAspect="1"/>
          </p:cNvPicPr>
          <p:nvPr/>
        </p:nvPicPr>
        <p:blipFill>
          <a:blip r:embed="rId2"/>
          <a:stretch>
            <a:fillRect/>
          </a:stretch>
        </p:blipFill>
        <p:spPr>
          <a:xfrm>
            <a:off x="340242" y="691116"/>
            <a:ext cx="8007823" cy="5901070"/>
          </a:xfrm>
          <a:prstGeom prst="rect">
            <a:avLst/>
          </a:prstGeom>
        </p:spPr>
      </p:pic>
    </p:spTree>
    <p:extLst>
      <p:ext uri="{BB962C8B-B14F-4D97-AF65-F5344CB8AC3E}">
        <p14:creationId xmlns:p14="http://schemas.microsoft.com/office/powerpoint/2010/main" val="3124668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Nigeria Food security</a:t>
            </a:r>
          </a:p>
        </p:txBody>
      </p:sp>
      <p:pic>
        <p:nvPicPr>
          <p:cNvPr id="4" name="Picture 3">
            <a:extLst>
              <a:ext uri="{FF2B5EF4-FFF2-40B4-BE49-F238E27FC236}">
                <a16:creationId xmlns:a16="http://schemas.microsoft.com/office/drawing/2014/main" id="{001BA90F-F5AE-4753-B332-A9D6006EEAD5}"/>
              </a:ext>
            </a:extLst>
          </p:cNvPr>
          <p:cNvPicPr>
            <a:picLocks noChangeAspect="1"/>
          </p:cNvPicPr>
          <p:nvPr/>
        </p:nvPicPr>
        <p:blipFill>
          <a:blip r:embed="rId2"/>
          <a:stretch>
            <a:fillRect/>
          </a:stretch>
        </p:blipFill>
        <p:spPr>
          <a:xfrm>
            <a:off x="0" y="606056"/>
            <a:ext cx="9144000" cy="5954232"/>
          </a:xfrm>
          <a:prstGeom prst="rect">
            <a:avLst/>
          </a:prstGeom>
        </p:spPr>
      </p:pic>
    </p:spTree>
    <p:extLst>
      <p:ext uri="{BB962C8B-B14F-4D97-AF65-F5344CB8AC3E}">
        <p14:creationId xmlns:p14="http://schemas.microsoft.com/office/powerpoint/2010/main" val="1376531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a:p>
            <a:pPr marL="0" indent="0" algn="just">
              <a:buNone/>
            </a:pPr>
            <a:r>
              <a:rPr lang="en-GB" sz="2800" dirty="0">
                <a:solidFill>
                  <a:schemeClr val="accent2"/>
                </a:solidFill>
              </a:rPr>
              <a:t>Investment opportunities in agric and export value chains</a:t>
            </a: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Agenda 5</a:t>
            </a:r>
          </a:p>
        </p:txBody>
      </p:sp>
    </p:spTree>
    <p:extLst>
      <p:ext uri="{BB962C8B-B14F-4D97-AF65-F5344CB8AC3E}">
        <p14:creationId xmlns:p14="http://schemas.microsoft.com/office/powerpoint/2010/main" val="152275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dirty="0"/>
              <a:t>Agriculture and its value chain</a:t>
            </a:r>
          </a:p>
        </p:txBody>
      </p:sp>
      <p:pic>
        <p:nvPicPr>
          <p:cNvPr id="4" name="Content Placeholder 4">
            <a:extLst>
              <a:ext uri="{FF2B5EF4-FFF2-40B4-BE49-F238E27FC236}">
                <a16:creationId xmlns:a16="http://schemas.microsoft.com/office/drawing/2014/main" id="{4B4CBBBB-9EE4-4BCB-8291-5371C61669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16" y="712381"/>
            <a:ext cx="8917358" cy="5901070"/>
          </a:xfrm>
        </p:spPr>
      </p:pic>
    </p:spTree>
    <p:extLst>
      <p:ext uri="{BB962C8B-B14F-4D97-AF65-F5344CB8AC3E}">
        <p14:creationId xmlns:p14="http://schemas.microsoft.com/office/powerpoint/2010/main" val="3072181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dirty="0"/>
              <a:t>Agriculture and its value chain</a:t>
            </a:r>
          </a:p>
        </p:txBody>
      </p:sp>
      <p:sp>
        <p:nvSpPr>
          <p:cNvPr id="5" name="Content Placeholder 4">
            <a:extLst>
              <a:ext uri="{FF2B5EF4-FFF2-40B4-BE49-F238E27FC236}">
                <a16:creationId xmlns:a16="http://schemas.microsoft.com/office/drawing/2014/main" id="{317A5E9A-A374-43CF-8298-CDC7EED0AA09}"/>
              </a:ext>
            </a:extLst>
          </p:cNvPr>
          <p:cNvSpPr>
            <a:spLocks noGrp="1"/>
          </p:cNvSpPr>
          <p:nvPr>
            <p:ph idx="1"/>
          </p:nvPr>
        </p:nvSpPr>
        <p:spPr/>
        <p:txBody>
          <a:bodyPr/>
          <a:lstStyle/>
          <a:p>
            <a:endParaRPr lang="en-GB"/>
          </a:p>
        </p:txBody>
      </p:sp>
      <p:pic>
        <p:nvPicPr>
          <p:cNvPr id="6" name="Content Placeholder 4">
            <a:extLst>
              <a:ext uri="{FF2B5EF4-FFF2-40B4-BE49-F238E27FC236}">
                <a16:creationId xmlns:a16="http://schemas.microsoft.com/office/drawing/2014/main" id="{E855C1F7-F60F-4E33-9816-C203A2444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645348"/>
          </a:xfrm>
          <a:prstGeom prst="rect">
            <a:avLst/>
          </a:prstGeom>
        </p:spPr>
      </p:pic>
    </p:spTree>
    <p:extLst>
      <p:ext uri="{BB962C8B-B14F-4D97-AF65-F5344CB8AC3E}">
        <p14:creationId xmlns:p14="http://schemas.microsoft.com/office/powerpoint/2010/main" val="3993125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410965"/>
          </a:xfrm>
        </p:spPr>
        <p:txBody>
          <a:bodyPr/>
          <a:lstStyle/>
          <a:p>
            <a:pPr algn="ctr"/>
            <a:r>
              <a:rPr lang="en-US" sz="2200" dirty="0"/>
              <a:t>Investment opportunities in agric value chain</a:t>
            </a:r>
          </a:p>
        </p:txBody>
      </p:sp>
      <p:pic>
        <p:nvPicPr>
          <p:cNvPr id="10" name="Content Placeholder 9">
            <a:extLst>
              <a:ext uri="{FF2B5EF4-FFF2-40B4-BE49-F238E27FC236}">
                <a16:creationId xmlns:a16="http://schemas.microsoft.com/office/drawing/2014/main" id="{93313E12-A3CB-454A-A5D4-EE26BF5D9CCE}"/>
              </a:ext>
            </a:extLst>
          </p:cNvPr>
          <p:cNvPicPr>
            <a:picLocks noGrp="1" noChangeAspect="1"/>
          </p:cNvPicPr>
          <p:nvPr>
            <p:ph idx="1"/>
          </p:nvPr>
        </p:nvPicPr>
        <p:blipFill>
          <a:blip r:embed="rId2"/>
          <a:stretch>
            <a:fillRect/>
          </a:stretch>
        </p:blipFill>
        <p:spPr>
          <a:xfrm>
            <a:off x="6230677" y="393406"/>
            <a:ext cx="2913323" cy="3264194"/>
          </a:xfrm>
          <a:prstGeom prst="rect">
            <a:avLst/>
          </a:prstGeom>
        </p:spPr>
      </p:pic>
      <p:graphicFrame>
        <p:nvGraphicFramePr>
          <p:cNvPr id="8" name="Table 7">
            <a:extLst>
              <a:ext uri="{FF2B5EF4-FFF2-40B4-BE49-F238E27FC236}">
                <a16:creationId xmlns:a16="http://schemas.microsoft.com/office/drawing/2014/main" id="{72CF8CB0-C3B2-478B-9EB7-CD6A7BB0AA9B}"/>
              </a:ext>
            </a:extLst>
          </p:cNvPr>
          <p:cNvGraphicFramePr>
            <a:graphicFrameLocks noGrp="1"/>
          </p:cNvGraphicFramePr>
          <p:nvPr>
            <p:extLst>
              <p:ext uri="{D42A27DB-BD31-4B8C-83A1-F6EECF244321}">
                <p14:modId xmlns:p14="http://schemas.microsoft.com/office/powerpoint/2010/main" val="2583022362"/>
              </p:ext>
            </p:extLst>
          </p:nvPr>
        </p:nvGraphicFramePr>
        <p:xfrm>
          <a:off x="0" y="393405"/>
          <a:ext cx="6230678" cy="6209413"/>
        </p:xfrm>
        <a:graphic>
          <a:graphicData uri="http://schemas.openxmlformats.org/drawingml/2006/table">
            <a:tbl>
              <a:tblPr firstRow="1" bandRow="1"/>
              <a:tblGrid>
                <a:gridCol w="1148316">
                  <a:extLst>
                    <a:ext uri="{9D8B030D-6E8A-4147-A177-3AD203B41FA5}">
                      <a16:colId xmlns:a16="http://schemas.microsoft.com/office/drawing/2014/main" val="20000"/>
                    </a:ext>
                  </a:extLst>
                </a:gridCol>
                <a:gridCol w="1474149">
                  <a:extLst>
                    <a:ext uri="{9D8B030D-6E8A-4147-A177-3AD203B41FA5}">
                      <a16:colId xmlns:a16="http://schemas.microsoft.com/office/drawing/2014/main" val="20001"/>
                    </a:ext>
                  </a:extLst>
                </a:gridCol>
                <a:gridCol w="3608213">
                  <a:extLst>
                    <a:ext uri="{9D8B030D-6E8A-4147-A177-3AD203B41FA5}">
                      <a16:colId xmlns:a16="http://schemas.microsoft.com/office/drawing/2014/main" val="20002"/>
                    </a:ext>
                  </a:extLst>
                </a:gridCol>
              </a:tblGrid>
              <a:tr h="687895">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just"/>
                      <a:r>
                        <a:rPr lang="en-GB" sz="1400" dirty="0">
                          <a:solidFill>
                            <a:srgbClr val="C00000"/>
                          </a:solidFill>
                          <a:latin typeface="Century Gothic" panose="020B0502020202020204" pitchFamily="34" charset="0"/>
                        </a:rPr>
                        <a:t>Value Chain</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just"/>
                      <a:r>
                        <a:rPr lang="en-GB" sz="1400" dirty="0">
                          <a:solidFill>
                            <a:srgbClr val="C00000"/>
                          </a:solidFill>
                          <a:latin typeface="Century Gothic" panose="020B0502020202020204" pitchFamily="34" charset="0"/>
                        </a:rPr>
                        <a:t>Value Chain Description</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just"/>
                      <a:r>
                        <a:rPr lang="en-GB" sz="1400" dirty="0">
                          <a:solidFill>
                            <a:srgbClr val="C00000"/>
                          </a:solidFill>
                          <a:latin typeface="Century Gothic" panose="020B0502020202020204" pitchFamily="34" charset="0"/>
                        </a:rPr>
                        <a:t>Opportunities</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extLst>
                  <a:ext uri="{0D108BD9-81ED-4DB2-BD59-A6C34878D82A}">
                    <a16:rowId xmlns:a16="http://schemas.microsoft.com/office/drawing/2014/main" val="10000"/>
                  </a:ext>
                </a:extLst>
              </a:tr>
              <a:tr h="497876">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just"/>
                      <a:r>
                        <a:rPr lang="en-GB" sz="1400" b="1" dirty="0">
                          <a:solidFill>
                            <a:srgbClr val="C00000"/>
                          </a:solidFill>
                          <a:effectLst/>
                          <a:latin typeface="Century Gothic" panose="020B0502020202020204" pitchFamily="34" charset="0"/>
                        </a:rPr>
                        <a:t>Pre-Production</a:t>
                      </a:r>
                    </a:p>
                  </a:txBody>
                  <a:tcPr marL="55721" marR="55721" marT="27861" marB="2786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just"/>
                      <a:endParaRPr lang="en-GB" sz="1400" dirty="0">
                        <a:solidFill>
                          <a:schemeClr val="tx1"/>
                        </a:solidFill>
                        <a:latin typeface="Century Gothic" panose="020B0502020202020204" pitchFamily="34" charset="0"/>
                      </a:endParaRPr>
                    </a:p>
                  </a:txBody>
                  <a:tcPr marL="55721" marR="55721" marT="27861" marB="2786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lgn="just"/>
                      <a:endParaRPr lang="en-GB" sz="1400" dirty="0">
                        <a:solidFill>
                          <a:schemeClr val="tx1"/>
                        </a:solidFill>
                        <a:latin typeface="Century Gothic" panose="020B0502020202020204" pitchFamily="34" charset="0"/>
                      </a:endParaRPr>
                    </a:p>
                  </a:txBody>
                  <a:tcPr marL="55721" marR="55721" marT="27861" marB="2786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extLst>
                  <a:ext uri="{0D108BD9-81ED-4DB2-BD59-A6C34878D82A}">
                    <a16:rowId xmlns:a16="http://schemas.microsoft.com/office/drawing/2014/main" val="10001"/>
                  </a:ext>
                </a:extLst>
              </a:tr>
              <a:tr h="2065718">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indent="0" algn="just">
                        <a:buFont typeface="Arial" panose="020B0604020202020204" pitchFamily="34" charset="0"/>
                        <a:buNone/>
                      </a:pPr>
                      <a:r>
                        <a:rPr lang="en-GB" sz="1400" dirty="0">
                          <a:solidFill>
                            <a:schemeClr val="tx1"/>
                          </a:solidFill>
                          <a:latin typeface="Century Gothic" panose="020B0502020202020204" pitchFamily="34" charset="0"/>
                        </a:rPr>
                        <a:t>Site preparation</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lgn="just">
                        <a:buFont typeface="Arial" panose="020B0604020202020204" pitchFamily="34" charset="0"/>
                        <a:buChar char="•"/>
                      </a:pPr>
                      <a:r>
                        <a:rPr lang="en-GB" sz="1400" dirty="0">
                          <a:solidFill>
                            <a:schemeClr val="tx1"/>
                          </a:solidFill>
                          <a:latin typeface="Century Gothic" panose="020B0502020202020204" pitchFamily="34" charset="0"/>
                        </a:rPr>
                        <a:t>This includes land clearing, land preparation and land development</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lgn="just">
                        <a:buFont typeface="Arial" panose="020B0604020202020204" pitchFamily="34" charset="0"/>
                        <a:buChar char="•"/>
                      </a:pPr>
                      <a:r>
                        <a:rPr lang="en-GB" sz="1400" dirty="0">
                          <a:solidFill>
                            <a:schemeClr val="tx1"/>
                          </a:solidFill>
                          <a:latin typeface="Century Gothic" panose="020B0502020202020204" pitchFamily="34" charset="0"/>
                        </a:rPr>
                        <a:t>Very few companies currently engaged in providing site preparation services and many farmers are not skilled with good site preparation techniques. </a:t>
                      </a:r>
                    </a:p>
                    <a:p>
                      <a:pPr marL="285750" indent="-285750" algn="just">
                        <a:buFont typeface="Arial" panose="020B0604020202020204" pitchFamily="34" charset="0"/>
                        <a:buChar char="•"/>
                      </a:pPr>
                      <a:r>
                        <a:rPr lang="en-GB" sz="1400" dirty="0">
                          <a:solidFill>
                            <a:schemeClr val="tx1"/>
                          </a:solidFill>
                          <a:latin typeface="Century Gothic" panose="020B0502020202020204" pitchFamily="34" charset="0"/>
                        </a:rPr>
                        <a:t>Individuals and corporations can provide land development services or consultation on land development techniques</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20000"/>
                      </a:srgbClr>
                    </a:solidFill>
                  </a:tcPr>
                </a:tc>
                <a:extLst>
                  <a:ext uri="{0D108BD9-81ED-4DB2-BD59-A6C34878D82A}">
                    <a16:rowId xmlns:a16="http://schemas.microsoft.com/office/drawing/2014/main" val="10002"/>
                  </a:ext>
                </a:extLst>
              </a:tr>
              <a:tr h="2957924">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indent="0" algn="just">
                        <a:buFont typeface="Arial" panose="020B0604020202020204" pitchFamily="34" charset="0"/>
                        <a:buNone/>
                      </a:pPr>
                      <a:r>
                        <a:rPr lang="en-GB" sz="1400" dirty="0">
                          <a:solidFill>
                            <a:schemeClr val="tx1"/>
                          </a:solidFill>
                          <a:latin typeface="Century Gothic" panose="020B0502020202020204" pitchFamily="34" charset="0"/>
                        </a:rPr>
                        <a:t>Seed production and distribution</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lgn="just">
                        <a:buFont typeface="Arial" panose="020B0604020202020204" pitchFamily="34" charset="0"/>
                        <a:buChar char="•"/>
                      </a:pPr>
                      <a:r>
                        <a:rPr lang="en-GB" sz="1400" dirty="0">
                          <a:solidFill>
                            <a:schemeClr val="tx1"/>
                          </a:solidFill>
                          <a:latin typeface="Century Gothic" panose="020B0502020202020204" pitchFamily="34" charset="0"/>
                        </a:rPr>
                        <a:t>Multiplication</a:t>
                      </a:r>
                      <a:r>
                        <a:rPr lang="en-GB" sz="1400" baseline="0" dirty="0">
                          <a:solidFill>
                            <a:schemeClr val="tx1"/>
                          </a:solidFill>
                          <a:latin typeface="Century Gothic" panose="020B0502020202020204" pitchFamily="34" charset="0"/>
                        </a:rPr>
                        <a:t> of viable, seed resistant and other special species of seeds</a:t>
                      </a:r>
                      <a:endParaRPr lang="en-GB" sz="1400" dirty="0">
                        <a:solidFill>
                          <a:schemeClr val="tx1"/>
                        </a:solidFill>
                        <a:latin typeface="Century Gothic" panose="020B0502020202020204" pitchFamily="34" charset="0"/>
                      </a:endParaRP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lgn="just">
                        <a:buFont typeface="Arial" panose="020B0604020202020204" pitchFamily="34" charset="0"/>
                        <a:buChar char="•"/>
                      </a:pPr>
                      <a:r>
                        <a:rPr lang="en-GB" sz="1400" dirty="0">
                          <a:solidFill>
                            <a:schemeClr val="tx1"/>
                          </a:solidFill>
                          <a:latin typeface="Century Gothic" panose="020B0502020202020204" pitchFamily="34" charset="0"/>
                        </a:rPr>
                        <a:t>The availability of arable land and diverse climatic conditions across the country present good opportunities for seed production. </a:t>
                      </a:r>
                    </a:p>
                    <a:p>
                      <a:pPr marL="0" indent="0" algn="just">
                        <a:buFont typeface="Arial" panose="020B0604020202020204" pitchFamily="34" charset="0"/>
                        <a:buNone/>
                      </a:pPr>
                      <a:endParaRPr lang="en-GB" sz="1400"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n-GB" sz="1400" dirty="0">
                          <a:solidFill>
                            <a:schemeClr val="tx1"/>
                          </a:solidFill>
                          <a:latin typeface="Century Gothic" panose="020B0502020202020204" pitchFamily="34" charset="0"/>
                        </a:rPr>
                        <a:t>There is a significant gap between the demand and supply of high quality seeds for production. As such, one can start new high-quality seed production companies, invest in existing seed production companies or buy one of the defunct seed companies to transform it.</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extLst>
                  <a:ext uri="{0D108BD9-81ED-4DB2-BD59-A6C34878D82A}">
                    <a16:rowId xmlns:a16="http://schemas.microsoft.com/office/drawing/2014/main" val="10003"/>
                  </a:ext>
                </a:extLst>
              </a:tr>
            </a:tbl>
          </a:graphicData>
        </a:graphic>
      </p:graphicFrame>
      <p:pic>
        <p:nvPicPr>
          <p:cNvPr id="11" name="Picture 10">
            <a:extLst>
              <a:ext uri="{FF2B5EF4-FFF2-40B4-BE49-F238E27FC236}">
                <a16:creationId xmlns:a16="http://schemas.microsoft.com/office/drawing/2014/main" id="{5AE10DEF-E52F-428F-9D50-CE6E826CDE9E}"/>
              </a:ext>
            </a:extLst>
          </p:cNvPr>
          <p:cNvPicPr>
            <a:picLocks noChangeAspect="1"/>
          </p:cNvPicPr>
          <p:nvPr/>
        </p:nvPicPr>
        <p:blipFill>
          <a:blip r:embed="rId3"/>
          <a:stretch>
            <a:fillRect/>
          </a:stretch>
        </p:blipFill>
        <p:spPr>
          <a:xfrm>
            <a:off x="6230677" y="3657600"/>
            <a:ext cx="2913323" cy="2945218"/>
          </a:xfrm>
          <a:prstGeom prst="rect">
            <a:avLst/>
          </a:prstGeom>
        </p:spPr>
      </p:pic>
    </p:spTree>
    <p:extLst>
      <p:ext uri="{BB962C8B-B14F-4D97-AF65-F5344CB8AC3E}">
        <p14:creationId xmlns:p14="http://schemas.microsoft.com/office/powerpoint/2010/main" val="651052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791999" y="0"/>
            <a:ext cx="7560000" cy="453495"/>
          </a:xfrm>
        </p:spPr>
        <p:txBody>
          <a:bodyPr/>
          <a:lstStyle/>
          <a:p>
            <a:pPr algn="ctr"/>
            <a:r>
              <a:rPr lang="en-US" sz="2200" dirty="0"/>
              <a:t>Investment opportunities in agric value chain</a:t>
            </a:r>
          </a:p>
          <a:p>
            <a:pPr algn="ctr"/>
            <a:endParaRPr lang="en-US" dirty="0"/>
          </a:p>
        </p:txBody>
      </p:sp>
      <p:pic>
        <p:nvPicPr>
          <p:cNvPr id="4" name="Picture 3">
            <a:extLst>
              <a:ext uri="{FF2B5EF4-FFF2-40B4-BE49-F238E27FC236}">
                <a16:creationId xmlns:a16="http://schemas.microsoft.com/office/drawing/2014/main" id="{CC1DAD1A-E8F5-4356-A2C4-87BC8C4B2A09}"/>
              </a:ext>
            </a:extLst>
          </p:cNvPr>
          <p:cNvPicPr>
            <a:picLocks noChangeAspect="1"/>
          </p:cNvPicPr>
          <p:nvPr/>
        </p:nvPicPr>
        <p:blipFill>
          <a:blip r:embed="rId2"/>
          <a:stretch>
            <a:fillRect/>
          </a:stretch>
        </p:blipFill>
        <p:spPr>
          <a:xfrm>
            <a:off x="0" y="4327451"/>
            <a:ext cx="4338086" cy="2254103"/>
          </a:xfrm>
          <a:prstGeom prst="rect">
            <a:avLst/>
          </a:prstGeom>
        </p:spPr>
      </p:pic>
      <p:sp>
        <p:nvSpPr>
          <p:cNvPr id="8" name="Content Placeholder 7">
            <a:extLst>
              <a:ext uri="{FF2B5EF4-FFF2-40B4-BE49-F238E27FC236}">
                <a16:creationId xmlns:a16="http://schemas.microsoft.com/office/drawing/2014/main" id="{3C69100C-D788-499C-8BF5-AFAD7D6B0B44}"/>
              </a:ext>
            </a:extLst>
          </p:cNvPr>
          <p:cNvSpPr>
            <a:spLocks noGrp="1"/>
          </p:cNvSpPr>
          <p:nvPr>
            <p:ph idx="1"/>
          </p:nvPr>
        </p:nvSpPr>
        <p:spPr>
          <a:xfrm>
            <a:off x="139428" y="376459"/>
            <a:ext cx="9004571" cy="4057319"/>
          </a:xfrm>
        </p:spPr>
        <p:txBody>
          <a:bodyPr/>
          <a:lstStyle/>
          <a:p>
            <a:pPr marL="0" indent="0">
              <a:buNone/>
            </a:pPr>
            <a:endParaRPr lang="en-GB" dirty="0"/>
          </a:p>
        </p:txBody>
      </p:sp>
      <p:pic>
        <p:nvPicPr>
          <p:cNvPr id="9" name="Picture 8">
            <a:extLst>
              <a:ext uri="{FF2B5EF4-FFF2-40B4-BE49-F238E27FC236}">
                <a16:creationId xmlns:a16="http://schemas.microsoft.com/office/drawing/2014/main" id="{DA6CF4CA-3B5C-42E0-9D31-54075C8AEBF3}"/>
              </a:ext>
            </a:extLst>
          </p:cNvPr>
          <p:cNvPicPr>
            <a:picLocks noChangeAspect="1"/>
          </p:cNvPicPr>
          <p:nvPr/>
        </p:nvPicPr>
        <p:blipFill>
          <a:blip r:embed="rId3"/>
          <a:stretch>
            <a:fillRect/>
          </a:stretch>
        </p:blipFill>
        <p:spPr>
          <a:xfrm>
            <a:off x="0" y="457200"/>
            <a:ext cx="9143999" cy="3870250"/>
          </a:xfrm>
          <a:prstGeom prst="rect">
            <a:avLst/>
          </a:prstGeom>
        </p:spPr>
      </p:pic>
      <p:pic>
        <p:nvPicPr>
          <p:cNvPr id="10" name="Picture 9">
            <a:extLst>
              <a:ext uri="{FF2B5EF4-FFF2-40B4-BE49-F238E27FC236}">
                <a16:creationId xmlns:a16="http://schemas.microsoft.com/office/drawing/2014/main" id="{8FD13957-2608-4567-AA98-72DD216773EB}"/>
              </a:ext>
            </a:extLst>
          </p:cNvPr>
          <p:cNvPicPr>
            <a:picLocks noChangeAspect="1"/>
          </p:cNvPicPr>
          <p:nvPr/>
        </p:nvPicPr>
        <p:blipFill>
          <a:blip r:embed="rId4"/>
          <a:stretch>
            <a:fillRect/>
          </a:stretch>
        </p:blipFill>
        <p:spPr>
          <a:xfrm>
            <a:off x="4253024" y="4242391"/>
            <a:ext cx="4890976" cy="2254103"/>
          </a:xfrm>
          <a:prstGeom prst="rect">
            <a:avLst/>
          </a:prstGeom>
        </p:spPr>
      </p:pic>
    </p:spTree>
    <p:extLst>
      <p:ext uri="{BB962C8B-B14F-4D97-AF65-F5344CB8AC3E}">
        <p14:creationId xmlns:p14="http://schemas.microsoft.com/office/powerpoint/2010/main" val="544790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8065" y="691116"/>
            <a:ext cx="7560000"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Setting the stage</a:t>
            </a:r>
          </a:p>
        </p:txBody>
      </p:sp>
      <p:pic>
        <p:nvPicPr>
          <p:cNvPr id="5" name="Picture 4">
            <a:extLst>
              <a:ext uri="{FF2B5EF4-FFF2-40B4-BE49-F238E27FC236}">
                <a16:creationId xmlns:a16="http://schemas.microsoft.com/office/drawing/2014/main" id="{74108887-FD57-4305-B89F-D578068C6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37" y="520994"/>
            <a:ext cx="8357191" cy="5975499"/>
          </a:xfrm>
          <a:prstGeom prst="rect">
            <a:avLst/>
          </a:prstGeom>
        </p:spPr>
      </p:pic>
    </p:spTree>
    <p:extLst>
      <p:ext uri="{BB962C8B-B14F-4D97-AF65-F5344CB8AC3E}">
        <p14:creationId xmlns:p14="http://schemas.microsoft.com/office/powerpoint/2010/main" val="1654378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788065" y="0"/>
            <a:ext cx="7560000" cy="297712"/>
          </a:xfrm>
        </p:spPr>
        <p:txBody>
          <a:bodyPr/>
          <a:lstStyle/>
          <a:p>
            <a:pPr algn="ctr"/>
            <a:r>
              <a:rPr lang="en-US" sz="2000" dirty="0"/>
              <a:t>Investment opportunities in the agric value chain</a:t>
            </a:r>
          </a:p>
        </p:txBody>
      </p:sp>
      <p:pic>
        <p:nvPicPr>
          <p:cNvPr id="2" name="Content Placeholder 1">
            <a:extLst>
              <a:ext uri="{FF2B5EF4-FFF2-40B4-BE49-F238E27FC236}">
                <a16:creationId xmlns:a16="http://schemas.microsoft.com/office/drawing/2014/main" id="{E6EB56D9-94C0-4824-B0B4-CD888FFE0895}"/>
              </a:ext>
            </a:extLst>
          </p:cNvPr>
          <p:cNvPicPr>
            <a:picLocks noGrp="1" noChangeAspect="1"/>
          </p:cNvPicPr>
          <p:nvPr>
            <p:ph idx="1"/>
          </p:nvPr>
        </p:nvPicPr>
        <p:blipFill>
          <a:blip r:embed="rId2"/>
          <a:stretch>
            <a:fillRect/>
          </a:stretch>
        </p:blipFill>
        <p:spPr>
          <a:xfrm>
            <a:off x="3496469" y="3033712"/>
            <a:ext cx="2143125" cy="2143125"/>
          </a:xfrm>
          <a:prstGeom prst="rect">
            <a:avLst/>
          </a:prstGeom>
        </p:spPr>
      </p:pic>
      <p:graphicFrame>
        <p:nvGraphicFramePr>
          <p:cNvPr id="7" name="Table 6">
            <a:extLst>
              <a:ext uri="{FF2B5EF4-FFF2-40B4-BE49-F238E27FC236}">
                <a16:creationId xmlns:a16="http://schemas.microsoft.com/office/drawing/2014/main" id="{BE94CDEF-2086-43C0-913C-1B8A8DF816A8}"/>
              </a:ext>
            </a:extLst>
          </p:cNvPr>
          <p:cNvGraphicFramePr>
            <a:graphicFrameLocks noGrp="1"/>
          </p:cNvGraphicFramePr>
          <p:nvPr>
            <p:extLst>
              <p:ext uri="{D42A27DB-BD31-4B8C-83A1-F6EECF244321}">
                <p14:modId xmlns:p14="http://schemas.microsoft.com/office/powerpoint/2010/main" val="1990207386"/>
              </p:ext>
            </p:extLst>
          </p:nvPr>
        </p:nvGraphicFramePr>
        <p:xfrm>
          <a:off x="0" y="297714"/>
          <a:ext cx="5964865" cy="6395032"/>
        </p:xfrm>
        <a:graphic>
          <a:graphicData uri="http://schemas.openxmlformats.org/drawingml/2006/table">
            <a:tbl>
              <a:tblPr firstRow="1" bandRow="1"/>
              <a:tblGrid>
                <a:gridCol w="1045579">
                  <a:extLst>
                    <a:ext uri="{9D8B030D-6E8A-4147-A177-3AD203B41FA5}">
                      <a16:colId xmlns:a16="http://schemas.microsoft.com/office/drawing/2014/main" val="20000"/>
                    </a:ext>
                  </a:extLst>
                </a:gridCol>
                <a:gridCol w="4919286">
                  <a:extLst>
                    <a:ext uri="{9D8B030D-6E8A-4147-A177-3AD203B41FA5}">
                      <a16:colId xmlns:a16="http://schemas.microsoft.com/office/drawing/2014/main" val="20001"/>
                    </a:ext>
                  </a:extLst>
                </a:gridCol>
              </a:tblGrid>
              <a:tr h="534862">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just"/>
                      <a:r>
                        <a:rPr lang="en-GB" sz="1600" dirty="0">
                          <a:solidFill>
                            <a:srgbClr val="C00000"/>
                          </a:solidFill>
                          <a:latin typeface="Century Gothic" panose="020B0502020202020204" pitchFamily="34" charset="0"/>
                        </a:rPr>
                        <a:t>Value Chain</a:t>
                      </a:r>
                    </a:p>
                  </a:txBody>
                  <a:tcPr marL="55725" marR="55725" marT="27854" marB="2785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pPr algn="just"/>
                      <a:r>
                        <a:rPr lang="en-GB" sz="1600" dirty="0">
                          <a:solidFill>
                            <a:srgbClr val="C00000"/>
                          </a:solidFill>
                          <a:latin typeface="Century Gothic" panose="020B0502020202020204" pitchFamily="34" charset="0"/>
                        </a:rPr>
                        <a:t>Opportunities</a:t>
                      </a:r>
                    </a:p>
                  </a:txBody>
                  <a:tcPr marL="55725" marR="55725" marT="27854" marB="2785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extLst>
                  <a:ext uri="{0D108BD9-81ED-4DB2-BD59-A6C34878D82A}">
                    <a16:rowId xmlns:a16="http://schemas.microsoft.com/office/drawing/2014/main" val="10000"/>
                  </a:ext>
                </a:extLst>
              </a:tr>
              <a:tr h="219843">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indent="0" algn="just">
                        <a:buFont typeface="Arial" panose="020B0604020202020204" pitchFamily="34" charset="0"/>
                        <a:buNone/>
                      </a:pPr>
                      <a:r>
                        <a:rPr lang="en-GB" sz="1100" b="1" dirty="0">
                          <a:solidFill>
                            <a:srgbClr val="C00000"/>
                          </a:solidFill>
                          <a:latin typeface="Century Gothic" panose="020B0502020202020204" pitchFamily="34" charset="0"/>
                        </a:rPr>
                        <a:t>Production</a:t>
                      </a:r>
                    </a:p>
                  </a:txBody>
                  <a:tcPr marL="55725" marR="55725" marT="27854" marB="2785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lgn="just">
                        <a:buFont typeface="Arial" panose="020B0604020202020204" pitchFamily="34" charset="0"/>
                        <a:buChar char="•"/>
                      </a:pPr>
                      <a:endParaRPr lang="en-GB" sz="1100" dirty="0">
                        <a:solidFill>
                          <a:schemeClr val="tx1"/>
                        </a:solidFill>
                      </a:endParaRPr>
                    </a:p>
                  </a:txBody>
                  <a:tcPr marL="55725" marR="55725" marT="27854" marB="2785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extLst>
                  <a:ext uri="{0D108BD9-81ED-4DB2-BD59-A6C34878D82A}">
                    <a16:rowId xmlns:a16="http://schemas.microsoft.com/office/drawing/2014/main" val="10001"/>
                  </a:ext>
                </a:extLst>
              </a:tr>
              <a:tr h="2585397">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indent="0" algn="just">
                        <a:buFont typeface="Arial" panose="020B0604020202020204" pitchFamily="34" charset="0"/>
                        <a:buNone/>
                      </a:pPr>
                      <a:r>
                        <a:rPr lang="en-GB" sz="1200" dirty="0">
                          <a:solidFill>
                            <a:schemeClr val="tx1"/>
                          </a:solidFill>
                          <a:latin typeface="Century Gothic" panose="020B0502020202020204" pitchFamily="34" charset="0"/>
                        </a:rPr>
                        <a:t>Crop cultivation</a:t>
                      </a:r>
                    </a:p>
                  </a:txBody>
                  <a:tcPr marL="55725" marR="55725" marT="27854" marB="2785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tx1"/>
                          </a:solidFill>
                          <a:latin typeface="Century Gothic" panose="020B0502020202020204" pitchFamily="34" charset="0"/>
                        </a:rPr>
                        <a:t>There is a significant shortfall in meeting the demand for crops. For example the total demand for rice in Nigeria in 2014 was 5.2 million metric tones (MMT) while local production was 3.3 MMT. </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tx1"/>
                          </a:solidFill>
                          <a:latin typeface="Century Gothic" panose="020B0502020202020204" pitchFamily="34" charset="0"/>
                        </a:rPr>
                        <a:t>It therefore suggests that a production gap of 1.9 MMT valued at USD1.2 billion exists. Prices of food crops are rising and substantial resources are spent on importing staple food such as rice, wheat and sugar. </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tx1"/>
                          </a:solidFill>
                          <a:latin typeface="Century Gothic" panose="020B0502020202020204" pitchFamily="34" charset="0"/>
                        </a:rPr>
                        <a:t>Weather conditions are favourable and most of the land is arable – factors that make the opportunity for farming significant..</a:t>
                      </a:r>
                    </a:p>
                  </a:txBody>
                  <a:tcPr marL="55725" marR="55725" marT="27854" marB="2785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20000"/>
                      </a:srgbClr>
                    </a:solidFill>
                  </a:tcPr>
                </a:tc>
                <a:extLst>
                  <a:ext uri="{0D108BD9-81ED-4DB2-BD59-A6C34878D82A}">
                    <a16:rowId xmlns:a16="http://schemas.microsoft.com/office/drawing/2014/main" val="10002"/>
                  </a:ext>
                </a:extLst>
              </a:tr>
              <a:tr h="2965003">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indent="0" algn="just">
                        <a:buFont typeface="Arial" panose="020B0604020202020204" pitchFamily="34" charset="0"/>
                        <a:buNone/>
                      </a:pPr>
                      <a:r>
                        <a:rPr lang="en-GB" sz="1200" dirty="0">
                          <a:solidFill>
                            <a:schemeClr val="tx1"/>
                          </a:solidFill>
                          <a:latin typeface="Century Gothic" panose="020B0502020202020204" pitchFamily="34" charset="0"/>
                        </a:rPr>
                        <a:t>Livestock and poultry</a:t>
                      </a:r>
                      <a:endParaRPr lang="en-GB" sz="1200" dirty="0">
                        <a:solidFill>
                          <a:schemeClr val="tx1"/>
                        </a:solidFill>
                      </a:endParaRPr>
                    </a:p>
                  </a:txBody>
                  <a:tcPr marL="55725" marR="55725" marT="27854" marB="2785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tx1"/>
                          </a:solidFill>
                          <a:latin typeface="Century Gothic" panose="020B0502020202020204" pitchFamily="34" charset="0"/>
                        </a:rPr>
                        <a:t>increasing urbanisation continues to raise the demand for meat products. Significant resources are spent on importing livestock to Nigeria and there is also an increase in global demand for by-products of livestock i.e. hides and skins. To consider an example, the local demand for poultry in 2012 was estimated at 800,000 MT while local production was 300,000 MT. This resulted in a shortfall of 500,000 MT valued at USD500 million. Opportunities therefore exist in livestock and poultry production. In addition, one can invest in animal feed production, abattoir services or wholesale trading activities for livestock and poultry</a:t>
                      </a:r>
                      <a:r>
                        <a:rPr lang="en-GB" sz="1200" dirty="0">
                          <a:solidFill>
                            <a:schemeClr val="tx1"/>
                          </a:solidFill>
                          <a:latin typeface="Century Gothic" panose="020B0502020202020204" pitchFamily="34" charset="0"/>
                        </a:rPr>
                        <a:t>.</a:t>
                      </a:r>
                    </a:p>
                    <a:p>
                      <a:pPr marL="285750" indent="-285750" algn="just">
                        <a:buFont typeface="Arial" panose="020B0604020202020204" pitchFamily="34" charset="0"/>
                        <a:buChar char="•"/>
                      </a:pPr>
                      <a:endParaRPr lang="en-GB" sz="1200" dirty="0">
                        <a:solidFill>
                          <a:schemeClr val="tx1"/>
                        </a:solidFill>
                      </a:endParaRPr>
                    </a:p>
                  </a:txBody>
                  <a:tcPr marL="55725" marR="55725" marT="27854" marB="2785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E036E7EF-ED6B-450C-95D7-696E2747A784}"/>
              </a:ext>
            </a:extLst>
          </p:cNvPr>
          <p:cNvPicPr>
            <a:picLocks noChangeAspect="1"/>
          </p:cNvPicPr>
          <p:nvPr/>
        </p:nvPicPr>
        <p:blipFill>
          <a:blip r:embed="rId3"/>
          <a:stretch>
            <a:fillRect/>
          </a:stretch>
        </p:blipFill>
        <p:spPr>
          <a:xfrm>
            <a:off x="5964865" y="3859619"/>
            <a:ext cx="3179135" cy="2833127"/>
          </a:xfrm>
          <a:prstGeom prst="rect">
            <a:avLst/>
          </a:prstGeom>
        </p:spPr>
      </p:pic>
      <p:pic>
        <p:nvPicPr>
          <p:cNvPr id="8" name="Picture 7">
            <a:extLst>
              <a:ext uri="{FF2B5EF4-FFF2-40B4-BE49-F238E27FC236}">
                <a16:creationId xmlns:a16="http://schemas.microsoft.com/office/drawing/2014/main" id="{F2EAB3FD-277C-4DF4-9191-F3B99817B3FE}"/>
              </a:ext>
            </a:extLst>
          </p:cNvPr>
          <p:cNvPicPr>
            <a:picLocks noChangeAspect="1"/>
          </p:cNvPicPr>
          <p:nvPr/>
        </p:nvPicPr>
        <p:blipFill>
          <a:blip r:embed="rId4"/>
          <a:stretch>
            <a:fillRect/>
          </a:stretch>
        </p:blipFill>
        <p:spPr>
          <a:xfrm>
            <a:off x="5964865" y="297712"/>
            <a:ext cx="3171198" cy="3544209"/>
          </a:xfrm>
          <a:prstGeom prst="rect">
            <a:avLst/>
          </a:prstGeom>
        </p:spPr>
      </p:pic>
    </p:spTree>
    <p:extLst>
      <p:ext uri="{BB962C8B-B14F-4D97-AF65-F5344CB8AC3E}">
        <p14:creationId xmlns:p14="http://schemas.microsoft.com/office/powerpoint/2010/main" val="3739968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GB" altLang="en-US" sz="2200" dirty="0">
                <a:latin typeface="Century Gothic" panose="020B0502020202020204" pitchFamily="34" charset="0"/>
              </a:rPr>
              <a:t>Investment Opportunities in Agric Value Chain</a:t>
            </a:r>
            <a:endParaRPr lang="en-US" sz="2200" dirty="0"/>
          </a:p>
        </p:txBody>
      </p:sp>
      <p:pic>
        <p:nvPicPr>
          <p:cNvPr id="4" name="Content Placeholder 3">
            <a:extLst>
              <a:ext uri="{FF2B5EF4-FFF2-40B4-BE49-F238E27FC236}">
                <a16:creationId xmlns:a16="http://schemas.microsoft.com/office/drawing/2014/main" id="{BF43959B-EBD8-4DF3-B5E4-43D64AE6DE75}"/>
              </a:ext>
            </a:extLst>
          </p:cNvPr>
          <p:cNvPicPr>
            <a:picLocks noGrp="1" noChangeAspect="1"/>
          </p:cNvPicPr>
          <p:nvPr>
            <p:ph idx="1"/>
          </p:nvPr>
        </p:nvPicPr>
        <p:blipFill>
          <a:blip r:embed="rId2"/>
          <a:stretch>
            <a:fillRect/>
          </a:stretch>
        </p:blipFill>
        <p:spPr>
          <a:xfrm>
            <a:off x="5890437" y="3678864"/>
            <a:ext cx="3253563" cy="2955851"/>
          </a:xfrm>
          <a:prstGeom prst="rect">
            <a:avLst/>
          </a:prstGeom>
        </p:spPr>
      </p:pic>
      <p:graphicFrame>
        <p:nvGraphicFramePr>
          <p:cNvPr id="7" name="Table 6">
            <a:extLst>
              <a:ext uri="{FF2B5EF4-FFF2-40B4-BE49-F238E27FC236}">
                <a16:creationId xmlns:a16="http://schemas.microsoft.com/office/drawing/2014/main" id="{3C5D2CAD-EBA9-4E18-8097-188F840F42AD}"/>
              </a:ext>
            </a:extLst>
          </p:cNvPr>
          <p:cNvGraphicFramePr>
            <a:graphicFrameLocks noGrp="1"/>
          </p:cNvGraphicFramePr>
          <p:nvPr>
            <p:extLst>
              <p:ext uri="{D42A27DB-BD31-4B8C-83A1-F6EECF244321}">
                <p14:modId xmlns:p14="http://schemas.microsoft.com/office/powerpoint/2010/main" val="660156146"/>
              </p:ext>
            </p:extLst>
          </p:nvPr>
        </p:nvGraphicFramePr>
        <p:xfrm>
          <a:off x="0" y="478466"/>
          <a:ext cx="5890437" cy="6156250"/>
        </p:xfrm>
        <a:graphic>
          <a:graphicData uri="http://schemas.openxmlformats.org/drawingml/2006/table">
            <a:tbl>
              <a:tblPr firstRow="1" bandRow="1"/>
              <a:tblGrid>
                <a:gridCol w="1225860">
                  <a:extLst>
                    <a:ext uri="{9D8B030D-6E8A-4147-A177-3AD203B41FA5}">
                      <a16:colId xmlns:a16="http://schemas.microsoft.com/office/drawing/2014/main" val="20000"/>
                    </a:ext>
                  </a:extLst>
                </a:gridCol>
                <a:gridCol w="4664577">
                  <a:extLst>
                    <a:ext uri="{9D8B030D-6E8A-4147-A177-3AD203B41FA5}">
                      <a16:colId xmlns:a16="http://schemas.microsoft.com/office/drawing/2014/main" val="20001"/>
                    </a:ext>
                  </a:extLst>
                </a:gridCol>
              </a:tblGrid>
              <a:tr h="665685">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r>
                        <a:rPr lang="en-GB" sz="2000" dirty="0">
                          <a:solidFill>
                            <a:srgbClr val="C00000"/>
                          </a:solidFill>
                          <a:latin typeface="Century Gothic" panose="020B0502020202020204" pitchFamily="34" charset="0"/>
                        </a:rPr>
                        <a:t>Value Chain</a:t>
                      </a:r>
                    </a:p>
                  </a:txBody>
                  <a:tcPr marL="55715" marR="55715" marT="27860" marB="278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r>
                        <a:rPr lang="en-GB" sz="2000" dirty="0">
                          <a:solidFill>
                            <a:srgbClr val="C00000"/>
                          </a:solidFill>
                          <a:latin typeface="Century Gothic" panose="020B0502020202020204" pitchFamily="34" charset="0"/>
                        </a:rPr>
                        <a:t>Opportunities</a:t>
                      </a:r>
                    </a:p>
                  </a:txBody>
                  <a:tcPr marL="55715" marR="55715" marT="27860" marB="278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extLst>
                  <a:ext uri="{0D108BD9-81ED-4DB2-BD59-A6C34878D82A}">
                    <a16:rowId xmlns:a16="http://schemas.microsoft.com/office/drawing/2014/main" val="10000"/>
                  </a:ext>
                </a:extLst>
              </a:tr>
              <a:tr h="312748">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indent="0">
                        <a:buFont typeface="Arial" panose="020B0604020202020204" pitchFamily="34" charset="0"/>
                        <a:buNone/>
                      </a:pPr>
                      <a:r>
                        <a:rPr lang="en-GB" sz="1600" b="1" dirty="0">
                          <a:solidFill>
                            <a:srgbClr val="C00000"/>
                          </a:solidFill>
                          <a:latin typeface="Century Gothic" panose="020B0502020202020204" pitchFamily="34" charset="0"/>
                        </a:rPr>
                        <a:t>Production</a:t>
                      </a:r>
                    </a:p>
                  </a:txBody>
                  <a:tcPr marL="55715" marR="55715" marT="27860" marB="278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buFont typeface="Arial" panose="020B0604020202020204" pitchFamily="34" charset="0"/>
                        <a:buChar char="•"/>
                      </a:pPr>
                      <a:endParaRPr lang="en-GB" sz="1400" dirty="0">
                        <a:solidFill>
                          <a:schemeClr val="tx1"/>
                        </a:solidFill>
                        <a:latin typeface="Century Gothic" panose="020B0502020202020204" pitchFamily="34" charset="0"/>
                      </a:endParaRPr>
                    </a:p>
                  </a:txBody>
                  <a:tcPr marL="55715" marR="55715" marT="27860" marB="278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extLst>
                  <a:ext uri="{0D108BD9-81ED-4DB2-BD59-A6C34878D82A}">
                    <a16:rowId xmlns:a16="http://schemas.microsoft.com/office/drawing/2014/main" val="10001"/>
                  </a:ext>
                </a:extLst>
              </a:tr>
              <a:tr h="2226942">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buFont typeface="Arial" panose="020B0604020202020204" pitchFamily="34" charset="0"/>
                        <a:buChar char="•"/>
                      </a:pPr>
                      <a:r>
                        <a:rPr lang="en-GB" sz="1400" dirty="0">
                          <a:solidFill>
                            <a:schemeClr val="tx1"/>
                          </a:solidFill>
                          <a:latin typeface="Century Gothic" panose="020B0502020202020204" pitchFamily="34" charset="0"/>
                        </a:rPr>
                        <a:t>Fisheries</a:t>
                      </a:r>
                    </a:p>
                  </a:txBody>
                  <a:tcPr marL="55715" marR="55715" marT="27860" marB="278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171450" indent="-171450" algn="just">
                        <a:buFont typeface="Arial" panose="020B0604020202020204" pitchFamily="34" charset="0"/>
                        <a:buChar char="•"/>
                      </a:pPr>
                      <a:r>
                        <a:rPr lang="en-GB" sz="1400" dirty="0">
                          <a:solidFill>
                            <a:schemeClr val="tx1"/>
                          </a:solidFill>
                          <a:latin typeface="Century Gothic" panose="020B0502020202020204" pitchFamily="34" charset="0"/>
                        </a:rPr>
                        <a:t>There is an abundance of water in Nigeria teeming with different species of fish. In 2012, N125 billion was spent importing fish into Nigeria. The local demand for fish fingerlings is estimated at 1.5 MMT and local production is 250,000 MT leaving a production gap of 1.25 MMT valued at USD750 million. Opportunities thus exist to produce fish fingerlings, invest in fish farms and produce fish feed</a:t>
                      </a:r>
                      <a:r>
                        <a:rPr lang="en-GB" sz="1200" dirty="0">
                          <a:solidFill>
                            <a:schemeClr val="tx1"/>
                          </a:solidFill>
                          <a:latin typeface="Century Gothic" panose="020B0502020202020204" pitchFamily="34" charset="0"/>
                        </a:rPr>
                        <a:t>.</a:t>
                      </a:r>
                    </a:p>
                  </a:txBody>
                  <a:tcPr marL="55715" marR="55715" marT="27860" marB="278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20000"/>
                      </a:srgbClr>
                    </a:solidFill>
                  </a:tcPr>
                </a:tc>
                <a:extLst>
                  <a:ext uri="{0D108BD9-81ED-4DB2-BD59-A6C34878D82A}">
                    <a16:rowId xmlns:a16="http://schemas.microsoft.com/office/drawing/2014/main" val="10002"/>
                  </a:ext>
                </a:extLst>
              </a:tr>
              <a:tr h="2950875">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buFont typeface="Arial" panose="020B0604020202020204" pitchFamily="34" charset="0"/>
                        <a:buChar char="•"/>
                      </a:pPr>
                      <a:r>
                        <a:rPr lang="en-GB" sz="1400" dirty="0">
                          <a:solidFill>
                            <a:schemeClr val="tx1"/>
                          </a:solidFill>
                          <a:latin typeface="Century Gothic" panose="020B0502020202020204" pitchFamily="34" charset="0"/>
                        </a:rPr>
                        <a:t>Extension services</a:t>
                      </a:r>
                    </a:p>
                  </a:txBody>
                  <a:tcPr marL="55715" marR="55715" marT="27860" marB="278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tx1"/>
                          </a:solidFill>
                          <a:latin typeface="Century Gothic" panose="020B0502020202020204" pitchFamily="34" charset="0"/>
                        </a:rPr>
                        <a:t>These were previously provided under the World Bank assisted Agricultural Development Projects (ADPs). There seem to be very little of this service currently. It is one area where cutting-edge technology and improved varieties can be transferred to farmers at a small fee. Knowledge is probably the most critical input in agric</a:t>
                      </a:r>
                      <a:r>
                        <a:rPr lang="en-GB" sz="1400" baseline="0" dirty="0">
                          <a:solidFill>
                            <a:schemeClr val="tx1"/>
                          </a:solidFill>
                          <a:latin typeface="Century Gothic" panose="020B0502020202020204" pitchFamily="34" charset="0"/>
                        </a:rPr>
                        <a:t> </a:t>
                      </a:r>
                      <a:r>
                        <a:rPr lang="en-GB" sz="1400" dirty="0">
                          <a:solidFill>
                            <a:schemeClr val="tx1"/>
                          </a:solidFill>
                          <a:latin typeface="Century Gothic" panose="020B0502020202020204" pitchFamily="34" charset="0"/>
                        </a:rPr>
                        <a:t>production</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en-GB" sz="1400" dirty="0">
                          <a:solidFill>
                            <a:schemeClr val="tx1"/>
                          </a:solidFill>
                          <a:latin typeface="Century Gothic" panose="020B0502020202020204" pitchFamily="34" charset="0"/>
                        </a:rPr>
                      </a:br>
                      <a:r>
                        <a:rPr lang="en-GB" sz="1400" dirty="0">
                          <a:solidFill>
                            <a:schemeClr val="tx1"/>
                          </a:solidFill>
                          <a:latin typeface="Century Gothic" panose="020B0502020202020204" pitchFamily="34" charset="0"/>
                        </a:rPr>
                        <a:t>Therefore people can establish agricultural extension services in various parts of the country to support farmers.</a:t>
                      </a:r>
                    </a:p>
                  </a:txBody>
                  <a:tcPr marL="55715" marR="55715" marT="27860" marB="278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812717E5-EB55-4FA4-9A97-C6A56E925788}"/>
              </a:ext>
            </a:extLst>
          </p:cNvPr>
          <p:cNvPicPr>
            <a:picLocks noChangeAspect="1"/>
          </p:cNvPicPr>
          <p:nvPr/>
        </p:nvPicPr>
        <p:blipFill>
          <a:blip r:embed="rId3"/>
          <a:stretch>
            <a:fillRect/>
          </a:stretch>
        </p:blipFill>
        <p:spPr>
          <a:xfrm>
            <a:off x="5890438" y="478466"/>
            <a:ext cx="3245692" cy="3200399"/>
          </a:xfrm>
          <a:prstGeom prst="rect">
            <a:avLst/>
          </a:prstGeom>
        </p:spPr>
      </p:pic>
    </p:spTree>
    <p:extLst>
      <p:ext uri="{BB962C8B-B14F-4D97-AF65-F5344CB8AC3E}">
        <p14:creationId xmlns:p14="http://schemas.microsoft.com/office/powerpoint/2010/main" val="1121363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sz="2200" dirty="0">
                <a:latin typeface="Century Gothic" panose="020B0502020202020204" pitchFamily="34" charset="0"/>
              </a:rPr>
              <a:t>Investment opportunities in agric value chain</a:t>
            </a:r>
          </a:p>
        </p:txBody>
      </p:sp>
      <p:pic>
        <p:nvPicPr>
          <p:cNvPr id="8" name="Content Placeholder 7">
            <a:extLst>
              <a:ext uri="{FF2B5EF4-FFF2-40B4-BE49-F238E27FC236}">
                <a16:creationId xmlns:a16="http://schemas.microsoft.com/office/drawing/2014/main" id="{9B9C99FB-5B5C-4532-8C54-9180370B02FB}"/>
              </a:ext>
            </a:extLst>
          </p:cNvPr>
          <p:cNvPicPr>
            <a:picLocks noGrp="1" noChangeAspect="1"/>
          </p:cNvPicPr>
          <p:nvPr>
            <p:ph idx="1"/>
          </p:nvPr>
        </p:nvPicPr>
        <p:blipFill>
          <a:blip r:embed="rId2"/>
          <a:stretch>
            <a:fillRect/>
          </a:stretch>
        </p:blipFill>
        <p:spPr>
          <a:xfrm>
            <a:off x="0" y="4029741"/>
            <a:ext cx="9143999" cy="2551812"/>
          </a:xfrm>
          <a:prstGeom prst="rect">
            <a:avLst/>
          </a:prstGeom>
        </p:spPr>
      </p:pic>
      <p:pic>
        <p:nvPicPr>
          <p:cNvPr id="2" name="Picture 1">
            <a:extLst>
              <a:ext uri="{FF2B5EF4-FFF2-40B4-BE49-F238E27FC236}">
                <a16:creationId xmlns:a16="http://schemas.microsoft.com/office/drawing/2014/main" id="{70C0780F-93BE-4DEC-B464-9DA33468F1C3}"/>
              </a:ext>
            </a:extLst>
          </p:cNvPr>
          <p:cNvPicPr>
            <a:picLocks noChangeAspect="1"/>
          </p:cNvPicPr>
          <p:nvPr/>
        </p:nvPicPr>
        <p:blipFill>
          <a:blip r:embed="rId3"/>
          <a:stretch>
            <a:fillRect/>
          </a:stretch>
        </p:blipFill>
        <p:spPr>
          <a:xfrm>
            <a:off x="0" y="425303"/>
            <a:ext cx="9144000" cy="3689498"/>
          </a:xfrm>
          <a:prstGeom prst="rect">
            <a:avLst/>
          </a:prstGeom>
        </p:spPr>
      </p:pic>
    </p:spTree>
    <p:extLst>
      <p:ext uri="{BB962C8B-B14F-4D97-AF65-F5344CB8AC3E}">
        <p14:creationId xmlns:p14="http://schemas.microsoft.com/office/powerpoint/2010/main" val="1234789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sz="2200" dirty="0">
                <a:latin typeface="Century Gothic" panose="020B0502020202020204" pitchFamily="34" charset="0"/>
              </a:rPr>
              <a:t>Investment opportunities in agric value chain</a:t>
            </a:r>
          </a:p>
        </p:txBody>
      </p:sp>
      <p:graphicFrame>
        <p:nvGraphicFramePr>
          <p:cNvPr id="8" name="Table 7">
            <a:extLst>
              <a:ext uri="{FF2B5EF4-FFF2-40B4-BE49-F238E27FC236}">
                <a16:creationId xmlns:a16="http://schemas.microsoft.com/office/drawing/2014/main" id="{A5862020-20DB-4BA2-9D7B-D5648C89BB59}"/>
              </a:ext>
            </a:extLst>
          </p:cNvPr>
          <p:cNvGraphicFramePr>
            <a:graphicFrameLocks noGrp="1"/>
          </p:cNvGraphicFramePr>
          <p:nvPr>
            <p:extLst>
              <p:ext uri="{D42A27DB-BD31-4B8C-83A1-F6EECF244321}">
                <p14:modId xmlns:p14="http://schemas.microsoft.com/office/powerpoint/2010/main" val="4023207482"/>
              </p:ext>
            </p:extLst>
          </p:nvPr>
        </p:nvGraphicFramePr>
        <p:xfrm>
          <a:off x="0" y="457201"/>
          <a:ext cx="9144000" cy="3002029"/>
        </p:xfrm>
        <a:graphic>
          <a:graphicData uri="http://schemas.openxmlformats.org/drawingml/2006/table">
            <a:tbl>
              <a:tblPr firstRow="1" bandRow="1"/>
              <a:tblGrid>
                <a:gridCol w="1495293">
                  <a:extLst>
                    <a:ext uri="{9D8B030D-6E8A-4147-A177-3AD203B41FA5}">
                      <a16:colId xmlns:a16="http://schemas.microsoft.com/office/drawing/2014/main" val="20000"/>
                    </a:ext>
                  </a:extLst>
                </a:gridCol>
                <a:gridCol w="7648707">
                  <a:extLst>
                    <a:ext uri="{9D8B030D-6E8A-4147-A177-3AD203B41FA5}">
                      <a16:colId xmlns:a16="http://schemas.microsoft.com/office/drawing/2014/main" val="20001"/>
                    </a:ext>
                  </a:extLst>
                </a:gridCol>
              </a:tblGrid>
              <a:tr h="294496">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r>
                        <a:rPr lang="en-GB" sz="1800" dirty="0">
                          <a:solidFill>
                            <a:schemeClr val="tx1"/>
                          </a:solidFill>
                          <a:latin typeface="Century Gothic" panose="020B0502020202020204" pitchFamily="34" charset="0"/>
                        </a:rPr>
                        <a:t>V</a:t>
                      </a:r>
                      <a:r>
                        <a:rPr lang="en-GB" sz="1800" dirty="0">
                          <a:solidFill>
                            <a:srgbClr val="C00000"/>
                          </a:solidFill>
                          <a:latin typeface="Century Gothic" panose="020B0502020202020204" pitchFamily="34" charset="0"/>
                        </a:rPr>
                        <a:t>alue Chain </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r>
                        <a:rPr lang="en-GB" sz="1800" dirty="0">
                          <a:solidFill>
                            <a:srgbClr val="C00000"/>
                          </a:solidFill>
                          <a:latin typeface="Century Gothic" panose="020B0502020202020204" pitchFamily="34" charset="0"/>
                        </a:rPr>
                        <a:t>Opportunities</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extLst>
                  <a:ext uri="{0D108BD9-81ED-4DB2-BD59-A6C34878D82A}">
                    <a16:rowId xmlns:a16="http://schemas.microsoft.com/office/drawing/2014/main" val="10000"/>
                  </a:ext>
                </a:extLst>
              </a:tr>
              <a:tr h="2671987">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buFont typeface="Arial" panose="020B0604020202020204" pitchFamily="34" charset="0"/>
                        <a:buChar char="•"/>
                      </a:pPr>
                      <a:r>
                        <a:rPr lang="en-GB" sz="1200" dirty="0">
                          <a:solidFill>
                            <a:srgbClr val="C00000"/>
                          </a:solidFill>
                          <a:latin typeface="Century Gothic" panose="020B0502020202020204" pitchFamily="34" charset="0"/>
                        </a:rPr>
                        <a:t>Processing</a:t>
                      </a:r>
                      <a:endParaRPr lang="en-GB" sz="1200" b="1" dirty="0">
                        <a:solidFill>
                          <a:srgbClr val="C00000"/>
                        </a:solidFill>
                        <a:latin typeface="Century Gothic" panose="020B0502020202020204" pitchFamily="34" charset="0"/>
                      </a:endParaRPr>
                    </a:p>
                  </a:txBody>
                  <a:tcPr marL="55721" marR="55721" marT="27861" marB="2786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schemeClr val="tx1"/>
                          </a:solidFill>
                          <a:latin typeface="Century Gothic" panose="020B0502020202020204" pitchFamily="34" charset="0"/>
                        </a:rPr>
                        <a:t>According to the FMARD</a:t>
                      </a:r>
                      <a:r>
                        <a:rPr lang="en-GB" sz="1300" baseline="0" dirty="0">
                          <a:solidFill>
                            <a:schemeClr val="tx1"/>
                          </a:solidFill>
                          <a:latin typeface="Century Gothic" panose="020B0502020202020204" pitchFamily="34" charset="0"/>
                        </a:rPr>
                        <a:t> scorecard</a:t>
                      </a:r>
                      <a:r>
                        <a:rPr lang="en-GB" sz="1300" dirty="0">
                          <a:solidFill>
                            <a:schemeClr val="tx1"/>
                          </a:solidFill>
                          <a:latin typeface="Century Gothic" panose="020B0502020202020204" pitchFamily="34" charset="0"/>
                        </a:rPr>
                        <a:t>, Nigeria produces 30% of all the citrus in the world and 82 percent of all the citrus in Africa, yet remains a net importer of fruit juices.</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schemeClr val="tx1"/>
                          </a:solidFill>
                          <a:latin typeface="Century Gothic" panose="020B0502020202020204" pitchFamily="34" charset="0"/>
                        </a:rPr>
                        <a:t>Raw produce is available for processing due to an increase in agricultural cultivation and the government’s incentives aimed at increasing participation in the sector. </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schemeClr val="tx1"/>
                          </a:solidFill>
                          <a:latin typeface="Century Gothic" panose="020B0502020202020204" pitchFamily="34" charset="0"/>
                        </a:rPr>
                        <a:t>In recognition of some of these opportunities, there has been increasing investment in Nigeria by multi-national companies such as </a:t>
                      </a:r>
                      <a:r>
                        <a:rPr lang="en-GB" sz="1300" dirty="0" err="1">
                          <a:solidFill>
                            <a:schemeClr val="tx1"/>
                          </a:solidFill>
                          <a:latin typeface="Century Gothic" panose="020B0502020202020204" pitchFamily="34" charset="0"/>
                        </a:rPr>
                        <a:t>Cargil</a:t>
                      </a:r>
                      <a:r>
                        <a:rPr lang="en-GB" sz="1300" dirty="0">
                          <a:solidFill>
                            <a:schemeClr val="tx1"/>
                          </a:solidFill>
                          <a:latin typeface="Century Gothic" panose="020B0502020202020204" pitchFamily="34" charset="0"/>
                        </a:rPr>
                        <a:t>. </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schemeClr val="tx1"/>
                          </a:solidFill>
                          <a:latin typeface="Century Gothic" panose="020B0502020202020204" pitchFamily="34" charset="0"/>
                        </a:rPr>
                        <a:t>There are higher margins that can be realized from trading processed commodities over raw produce. Most of the concentrates used in juice companies in Nigeria are imported. </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schemeClr val="tx1"/>
                          </a:solidFill>
                          <a:latin typeface="Century Gothic" panose="020B0502020202020204" pitchFamily="34" charset="0"/>
                        </a:rPr>
                        <a:t>As such, opportunities exist to process fruits to pulp, concentrates and fruit juices. Those seeking opportunities may consider investing in processing facilities for commodities such as converting tomatoes into tomato paste or tomato ketchup. In addition to actual processing, there is an opportunity to sell or lease out processing equipment and machinery to manufacturers in the sector.</a:t>
                      </a:r>
                    </a:p>
                  </a:txBody>
                  <a:tcPr marL="55721" marR="55721" marT="27861" marB="2786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extLst>
                  <a:ext uri="{0D108BD9-81ED-4DB2-BD59-A6C34878D82A}">
                    <a16:rowId xmlns:a16="http://schemas.microsoft.com/office/drawing/2014/main" val="10001"/>
                  </a:ext>
                </a:extLst>
              </a:tr>
            </a:tbl>
          </a:graphicData>
        </a:graphic>
      </p:graphicFrame>
      <p:pic>
        <p:nvPicPr>
          <p:cNvPr id="12" name="Content Placeholder 11">
            <a:extLst>
              <a:ext uri="{FF2B5EF4-FFF2-40B4-BE49-F238E27FC236}">
                <a16:creationId xmlns:a16="http://schemas.microsoft.com/office/drawing/2014/main" id="{4C07926C-7C02-4E08-B6DF-938FDA7FA26F}"/>
              </a:ext>
            </a:extLst>
          </p:cNvPr>
          <p:cNvPicPr>
            <a:picLocks noGrp="1" noChangeAspect="1"/>
          </p:cNvPicPr>
          <p:nvPr>
            <p:ph idx="1"/>
          </p:nvPr>
        </p:nvPicPr>
        <p:blipFill>
          <a:blip r:embed="rId2"/>
          <a:stretch>
            <a:fillRect/>
          </a:stretch>
        </p:blipFill>
        <p:spPr>
          <a:xfrm>
            <a:off x="0" y="3459230"/>
            <a:ext cx="9144000" cy="3164854"/>
          </a:xfrm>
          <a:prstGeom prst="rect">
            <a:avLst/>
          </a:prstGeom>
        </p:spPr>
      </p:pic>
    </p:spTree>
    <p:extLst>
      <p:ext uri="{BB962C8B-B14F-4D97-AF65-F5344CB8AC3E}">
        <p14:creationId xmlns:p14="http://schemas.microsoft.com/office/powerpoint/2010/main" val="2859434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sz="2200" dirty="0">
                <a:latin typeface="Century Gothic" panose="020B0502020202020204" pitchFamily="34" charset="0"/>
              </a:rPr>
              <a:t>Investment opportunities in agric value chain</a:t>
            </a:r>
          </a:p>
        </p:txBody>
      </p:sp>
      <p:pic>
        <p:nvPicPr>
          <p:cNvPr id="5" name="Content Placeholder 4">
            <a:extLst>
              <a:ext uri="{FF2B5EF4-FFF2-40B4-BE49-F238E27FC236}">
                <a16:creationId xmlns:a16="http://schemas.microsoft.com/office/drawing/2014/main" id="{39A1B79F-7CB8-4A8F-8B89-09F3FA17C121}"/>
              </a:ext>
            </a:extLst>
          </p:cNvPr>
          <p:cNvPicPr>
            <a:picLocks noGrp="1" noChangeAspect="1"/>
          </p:cNvPicPr>
          <p:nvPr>
            <p:ph idx="1"/>
          </p:nvPr>
        </p:nvPicPr>
        <p:blipFill>
          <a:blip r:embed="rId2"/>
          <a:stretch>
            <a:fillRect/>
          </a:stretch>
        </p:blipFill>
        <p:spPr>
          <a:xfrm>
            <a:off x="1" y="3968109"/>
            <a:ext cx="9144000" cy="2624780"/>
          </a:xfrm>
          <a:prstGeom prst="rect">
            <a:avLst/>
          </a:prstGeom>
        </p:spPr>
      </p:pic>
      <p:graphicFrame>
        <p:nvGraphicFramePr>
          <p:cNvPr id="7" name="Table 6">
            <a:extLst>
              <a:ext uri="{FF2B5EF4-FFF2-40B4-BE49-F238E27FC236}">
                <a16:creationId xmlns:a16="http://schemas.microsoft.com/office/drawing/2014/main" id="{4962AD91-77CA-46EF-B05B-E50A9C324AE7}"/>
              </a:ext>
            </a:extLst>
          </p:cNvPr>
          <p:cNvGraphicFramePr>
            <a:graphicFrameLocks noGrp="1"/>
          </p:cNvGraphicFramePr>
          <p:nvPr>
            <p:extLst>
              <p:ext uri="{D42A27DB-BD31-4B8C-83A1-F6EECF244321}">
                <p14:modId xmlns:p14="http://schemas.microsoft.com/office/powerpoint/2010/main" val="882841276"/>
              </p:ext>
            </p:extLst>
          </p:nvPr>
        </p:nvGraphicFramePr>
        <p:xfrm>
          <a:off x="1" y="489098"/>
          <a:ext cx="9144000" cy="3479010"/>
        </p:xfrm>
        <a:graphic>
          <a:graphicData uri="http://schemas.openxmlformats.org/drawingml/2006/table">
            <a:tbl>
              <a:tblPr firstRow="1" bandRow="1"/>
              <a:tblGrid>
                <a:gridCol w="2624593">
                  <a:extLst>
                    <a:ext uri="{9D8B030D-6E8A-4147-A177-3AD203B41FA5}">
                      <a16:colId xmlns:a16="http://schemas.microsoft.com/office/drawing/2014/main" val="20000"/>
                    </a:ext>
                  </a:extLst>
                </a:gridCol>
                <a:gridCol w="6519407">
                  <a:extLst>
                    <a:ext uri="{9D8B030D-6E8A-4147-A177-3AD203B41FA5}">
                      <a16:colId xmlns:a16="http://schemas.microsoft.com/office/drawing/2014/main" val="20001"/>
                    </a:ext>
                  </a:extLst>
                </a:gridCol>
              </a:tblGrid>
              <a:tr h="310672">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r>
                        <a:rPr lang="en-GB" sz="1800" dirty="0">
                          <a:solidFill>
                            <a:srgbClr val="C00000"/>
                          </a:solidFill>
                          <a:latin typeface="Century Gothic" panose="020B0502020202020204" pitchFamily="34" charset="0"/>
                        </a:rPr>
                        <a:t>Value Chain</a:t>
                      </a:r>
                    </a:p>
                  </a:txBody>
                  <a:tcPr marL="55725" marR="55725" marT="27861" marB="2786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r>
                        <a:rPr lang="en-GB" sz="1800" dirty="0">
                          <a:solidFill>
                            <a:srgbClr val="C00000"/>
                          </a:solidFill>
                          <a:latin typeface="Century Gothic" panose="020B0502020202020204" pitchFamily="34" charset="0"/>
                        </a:rPr>
                        <a:t>Opportunities</a:t>
                      </a:r>
                    </a:p>
                  </a:txBody>
                  <a:tcPr marL="55725" marR="55725" marT="27861" marB="2786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extLst>
                  <a:ext uri="{0D108BD9-81ED-4DB2-BD59-A6C34878D82A}">
                    <a16:rowId xmlns:a16="http://schemas.microsoft.com/office/drawing/2014/main" val="10000"/>
                  </a:ext>
                </a:extLst>
              </a:tr>
              <a:tr h="224599">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indent="0">
                        <a:buFont typeface="Arial" panose="020B0604020202020204" pitchFamily="34" charset="0"/>
                        <a:buNone/>
                      </a:pPr>
                      <a:r>
                        <a:rPr lang="en-GB" sz="1200" b="1" dirty="0">
                          <a:solidFill>
                            <a:srgbClr val="C00000"/>
                          </a:solidFill>
                          <a:latin typeface="Century Gothic" panose="020B0502020202020204" pitchFamily="34" charset="0"/>
                        </a:rPr>
                        <a:t>Distribution</a:t>
                      </a:r>
                    </a:p>
                  </a:txBody>
                  <a:tcPr marL="55725" marR="55725" marT="27861" marB="2786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171450" indent="-171450">
                        <a:buFont typeface="Arial" panose="020B0604020202020204" pitchFamily="34" charset="0"/>
                        <a:buChar char="•"/>
                      </a:pPr>
                      <a:endParaRPr lang="en-GB" sz="1200" dirty="0">
                        <a:solidFill>
                          <a:schemeClr val="tx1"/>
                        </a:solidFill>
                        <a:latin typeface="Century Gothic" panose="020B0502020202020204" pitchFamily="34" charset="0"/>
                      </a:endParaRPr>
                    </a:p>
                  </a:txBody>
                  <a:tcPr marL="55725" marR="55725" marT="27861" marB="2786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extLst>
                  <a:ext uri="{0D108BD9-81ED-4DB2-BD59-A6C34878D82A}">
                    <a16:rowId xmlns:a16="http://schemas.microsoft.com/office/drawing/2014/main" val="10001"/>
                  </a:ext>
                </a:extLst>
              </a:tr>
              <a:tr h="855804">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buFont typeface="Arial" panose="020B0604020202020204" pitchFamily="34" charset="0"/>
                        <a:buChar char="•"/>
                      </a:pPr>
                      <a:r>
                        <a:rPr lang="en-GB" sz="1400" dirty="0">
                          <a:solidFill>
                            <a:schemeClr val="tx1"/>
                          </a:solidFill>
                          <a:latin typeface="Century Gothic" panose="020B0502020202020204" pitchFamily="34" charset="0"/>
                        </a:rPr>
                        <a:t>Storage</a:t>
                      </a:r>
                    </a:p>
                  </a:txBody>
                  <a:tcPr marL="55725" marR="55725"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tx1"/>
                          </a:solidFill>
                          <a:latin typeface="Century Gothic" panose="020B0502020202020204" pitchFamily="34" charset="0"/>
                        </a:rPr>
                        <a:t>An estimated 60 percent of agricultural produce is wasted annually due to limited storage facilities and poor techniques. In recognition of this, there are opportunities to provide storage facilities to farmers and to develop cold-storage facilities in smaller cities across the country.</a:t>
                      </a:r>
                    </a:p>
                  </a:txBody>
                  <a:tcPr marL="55725" marR="55725"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20000"/>
                      </a:srgbClr>
                    </a:solidFill>
                  </a:tcPr>
                </a:tc>
                <a:extLst>
                  <a:ext uri="{0D108BD9-81ED-4DB2-BD59-A6C34878D82A}">
                    <a16:rowId xmlns:a16="http://schemas.microsoft.com/office/drawing/2014/main" val="10002"/>
                  </a:ext>
                </a:extLst>
              </a:tr>
              <a:tr h="224599">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indent="0">
                        <a:buFont typeface="Arial" panose="020B0604020202020204" pitchFamily="34" charset="0"/>
                        <a:buNone/>
                      </a:pPr>
                      <a:r>
                        <a:rPr lang="en-GB" sz="1200" b="1" dirty="0">
                          <a:solidFill>
                            <a:srgbClr val="C00000"/>
                          </a:solidFill>
                          <a:latin typeface="Century Gothic" panose="020B0502020202020204" pitchFamily="34" charset="0"/>
                        </a:rPr>
                        <a:t>Distribution</a:t>
                      </a:r>
                    </a:p>
                  </a:txBody>
                  <a:tcPr marL="55725" marR="55725"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171450" indent="-171450">
                        <a:buFont typeface="Arial" panose="020B0604020202020204" pitchFamily="34" charset="0"/>
                        <a:buChar char="•"/>
                      </a:pPr>
                      <a:endParaRPr lang="en-GB" sz="1200" dirty="0">
                        <a:solidFill>
                          <a:schemeClr val="tx1"/>
                        </a:solidFill>
                        <a:latin typeface="Century Gothic" panose="020B0502020202020204" pitchFamily="34" charset="0"/>
                      </a:endParaRPr>
                    </a:p>
                  </a:txBody>
                  <a:tcPr marL="55725" marR="55725"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extLst>
                  <a:ext uri="{0D108BD9-81ED-4DB2-BD59-A6C34878D82A}">
                    <a16:rowId xmlns:a16="http://schemas.microsoft.com/office/drawing/2014/main" val="10003"/>
                  </a:ext>
                </a:extLst>
              </a:tr>
              <a:tr h="1659155">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buFont typeface="Arial" panose="020B0604020202020204" pitchFamily="34" charset="0"/>
                        <a:buChar char="•"/>
                      </a:pPr>
                      <a:r>
                        <a:rPr lang="en-GB" sz="1400" dirty="0">
                          <a:solidFill>
                            <a:schemeClr val="tx1"/>
                          </a:solidFill>
                          <a:latin typeface="Century Gothic" panose="020B0502020202020204" pitchFamily="34" charset="0"/>
                        </a:rPr>
                        <a:t>Logistics and distribution</a:t>
                      </a:r>
                    </a:p>
                  </a:txBody>
                  <a:tcPr marL="55725" marR="55725"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lgn="just">
                        <a:buFont typeface="Arial" panose="020B0604020202020204" pitchFamily="34" charset="0"/>
                        <a:buChar char="•"/>
                      </a:pPr>
                      <a:r>
                        <a:rPr lang="en-GB" sz="1400" dirty="0">
                          <a:solidFill>
                            <a:schemeClr val="tx1"/>
                          </a:solidFill>
                          <a:latin typeface="Century Gothic" panose="020B0502020202020204" pitchFamily="34" charset="0"/>
                        </a:rPr>
                        <a:t>The logistics industry is under developed and dominated by small to medium sized companies. Many of the logistics companies are focused on the oil sector and do not sufficiently serve the agricultural sector. One can start a logistics company aimed particularly at this sub-sector. This means investing in vehicles that are purpose-built for the transportation of agricultural produce. In addition, there are opportunities to provide route planning and supply-chain services to existing logistics companies</a:t>
                      </a:r>
                    </a:p>
                  </a:txBody>
                  <a:tcPr marL="55725" marR="55725" marT="27861" marB="2786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2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45165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sz="2200" dirty="0">
                <a:latin typeface="Century Gothic" panose="020B0502020202020204" pitchFamily="34" charset="0"/>
              </a:rPr>
              <a:t>Investment opportunities in agric value chain</a:t>
            </a:r>
          </a:p>
        </p:txBody>
      </p:sp>
      <p:pic>
        <p:nvPicPr>
          <p:cNvPr id="9" name="Content Placeholder 8">
            <a:extLst>
              <a:ext uri="{FF2B5EF4-FFF2-40B4-BE49-F238E27FC236}">
                <a16:creationId xmlns:a16="http://schemas.microsoft.com/office/drawing/2014/main" id="{83CE3765-106D-43AE-8FD9-54F30F20DFFA}"/>
              </a:ext>
            </a:extLst>
          </p:cNvPr>
          <p:cNvPicPr>
            <a:picLocks noGrp="1" noChangeAspect="1"/>
          </p:cNvPicPr>
          <p:nvPr>
            <p:ph idx="1"/>
          </p:nvPr>
        </p:nvPicPr>
        <p:blipFill>
          <a:blip r:embed="rId2"/>
          <a:stretch>
            <a:fillRect/>
          </a:stretch>
        </p:blipFill>
        <p:spPr>
          <a:xfrm>
            <a:off x="0" y="3459163"/>
            <a:ext cx="9143999" cy="3154288"/>
          </a:xfrm>
          <a:prstGeom prst="rect">
            <a:avLst/>
          </a:prstGeom>
        </p:spPr>
      </p:pic>
      <p:graphicFrame>
        <p:nvGraphicFramePr>
          <p:cNvPr id="8" name="Table 7">
            <a:extLst>
              <a:ext uri="{FF2B5EF4-FFF2-40B4-BE49-F238E27FC236}">
                <a16:creationId xmlns:a16="http://schemas.microsoft.com/office/drawing/2014/main" id="{A5862020-20DB-4BA2-9D7B-D5648C89BB59}"/>
              </a:ext>
            </a:extLst>
          </p:cNvPr>
          <p:cNvGraphicFramePr>
            <a:graphicFrameLocks noGrp="1"/>
          </p:cNvGraphicFramePr>
          <p:nvPr>
            <p:extLst/>
          </p:nvPr>
        </p:nvGraphicFramePr>
        <p:xfrm>
          <a:off x="0" y="457201"/>
          <a:ext cx="9144000" cy="3002029"/>
        </p:xfrm>
        <a:graphic>
          <a:graphicData uri="http://schemas.openxmlformats.org/drawingml/2006/table">
            <a:tbl>
              <a:tblPr firstRow="1" bandRow="1"/>
              <a:tblGrid>
                <a:gridCol w="1495293">
                  <a:extLst>
                    <a:ext uri="{9D8B030D-6E8A-4147-A177-3AD203B41FA5}">
                      <a16:colId xmlns:a16="http://schemas.microsoft.com/office/drawing/2014/main" val="20000"/>
                    </a:ext>
                  </a:extLst>
                </a:gridCol>
                <a:gridCol w="7648707">
                  <a:extLst>
                    <a:ext uri="{9D8B030D-6E8A-4147-A177-3AD203B41FA5}">
                      <a16:colId xmlns:a16="http://schemas.microsoft.com/office/drawing/2014/main" val="20001"/>
                    </a:ext>
                  </a:extLst>
                </a:gridCol>
              </a:tblGrid>
              <a:tr h="294496">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r>
                        <a:rPr lang="en-GB" sz="1800" dirty="0">
                          <a:solidFill>
                            <a:schemeClr val="tx1"/>
                          </a:solidFill>
                          <a:latin typeface="Century Gothic" panose="020B0502020202020204" pitchFamily="34" charset="0"/>
                        </a:rPr>
                        <a:t>Value Chain </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r>
                        <a:rPr lang="en-GB" sz="1800" dirty="0">
                          <a:solidFill>
                            <a:schemeClr val="tx1"/>
                          </a:solidFill>
                          <a:latin typeface="Century Gothic" panose="020B0502020202020204" pitchFamily="34" charset="0"/>
                        </a:rPr>
                        <a:t>Opportunities</a:t>
                      </a:r>
                    </a:p>
                  </a:txBody>
                  <a:tcPr marL="55721" marR="55721" marT="27861" marB="2786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27CA3"/>
                    </a:solidFill>
                  </a:tcPr>
                </a:tc>
                <a:extLst>
                  <a:ext uri="{0D108BD9-81ED-4DB2-BD59-A6C34878D82A}">
                    <a16:rowId xmlns:a16="http://schemas.microsoft.com/office/drawing/2014/main" val="10000"/>
                  </a:ext>
                </a:extLst>
              </a:tr>
              <a:tr h="2671987">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indent="-285750">
                        <a:buFont typeface="Arial" panose="020B0604020202020204" pitchFamily="34" charset="0"/>
                        <a:buChar char="•"/>
                      </a:pPr>
                      <a:r>
                        <a:rPr lang="en-GB" sz="1200" dirty="0">
                          <a:solidFill>
                            <a:schemeClr val="tx1"/>
                          </a:solidFill>
                          <a:latin typeface="Century Gothic" panose="020B0502020202020204" pitchFamily="34" charset="0"/>
                        </a:rPr>
                        <a:t>Processing</a:t>
                      </a:r>
                      <a:endParaRPr lang="en-GB" sz="1200" b="1" dirty="0">
                        <a:solidFill>
                          <a:schemeClr val="tx1"/>
                        </a:solidFill>
                        <a:latin typeface="Century Gothic" panose="020B0502020202020204" pitchFamily="34" charset="0"/>
                      </a:endParaRPr>
                    </a:p>
                  </a:txBody>
                  <a:tcPr marL="55721" marR="55721" marT="27861" marB="2786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schemeClr val="tx1"/>
                          </a:solidFill>
                          <a:latin typeface="Century Gothic" panose="020B0502020202020204" pitchFamily="34" charset="0"/>
                        </a:rPr>
                        <a:t>According to the FMARD</a:t>
                      </a:r>
                      <a:r>
                        <a:rPr lang="en-GB" sz="1300" baseline="0" dirty="0">
                          <a:solidFill>
                            <a:schemeClr val="tx1"/>
                          </a:solidFill>
                          <a:latin typeface="Century Gothic" panose="020B0502020202020204" pitchFamily="34" charset="0"/>
                        </a:rPr>
                        <a:t> scorecard</a:t>
                      </a:r>
                      <a:r>
                        <a:rPr lang="en-GB" sz="1300" dirty="0">
                          <a:solidFill>
                            <a:schemeClr val="tx1"/>
                          </a:solidFill>
                          <a:latin typeface="Century Gothic" panose="020B0502020202020204" pitchFamily="34" charset="0"/>
                        </a:rPr>
                        <a:t>, Nigeria produces 30% of all the citrus in the world and 82 percent of all the citrus in Africa, yet remains a net importer of fruit juices.</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schemeClr val="tx1"/>
                          </a:solidFill>
                          <a:latin typeface="Century Gothic" panose="020B0502020202020204" pitchFamily="34" charset="0"/>
                        </a:rPr>
                        <a:t>Raw produce is available for processing due to an increase in agricultural cultivation and the government’s incentives aimed at increasing participation in the sector. </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schemeClr val="tx1"/>
                          </a:solidFill>
                          <a:latin typeface="Century Gothic" panose="020B0502020202020204" pitchFamily="34" charset="0"/>
                        </a:rPr>
                        <a:t>In recognition of some of these opportunities, there has been increasing investment in Nigeria by multi-national companies such as </a:t>
                      </a:r>
                      <a:r>
                        <a:rPr lang="en-GB" sz="1300" dirty="0" err="1">
                          <a:solidFill>
                            <a:schemeClr val="tx1"/>
                          </a:solidFill>
                          <a:latin typeface="Century Gothic" panose="020B0502020202020204" pitchFamily="34" charset="0"/>
                        </a:rPr>
                        <a:t>Cargil</a:t>
                      </a:r>
                      <a:r>
                        <a:rPr lang="en-GB" sz="1300" dirty="0">
                          <a:solidFill>
                            <a:schemeClr val="tx1"/>
                          </a:solidFill>
                          <a:latin typeface="Century Gothic" panose="020B0502020202020204" pitchFamily="34" charset="0"/>
                        </a:rPr>
                        <a:t>. </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schemeClr val="tx1"/>
                          </a:solidFill>
                          <a:latin typeface="Century Gothic" panose="020B0502020202020204" pitchFamily="34" charset="0"/>
                        </a:rPr>
                        <a:t>There are higher margins that can be realized from trading processed commodities over raw produce. Most of the concentrates used in juice companies in Nigeria are imported. </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solidFill>
                            <a:schemeClr val="tx1"/>
                          </a:solidFill>
                          <a:latin typeface="Century Gothic" panose="020B0502020202020204" pitchFamily="34" charset="0"/>
                        </a:rPr>
                        <a:t>As such, opportunities exist to process fruits to pulp, concentrates and fruit juices. Those seeking opportunities may consider investing in processing facilities for commodities such as converting tomatoes into tomato paste or tomato ketchup. In addition to actual processing, there is an opportunity to sell or lease out processing equipment and machinery to manufacturers in the sector.</a:t>
                      </a:r>
                    </a:p>
                  </a:txBody>
                  <a:tcPr marL="55721" marR="55721" marT="27861" marB="2786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27CA3">
                        <a:tint val="4000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46319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sz="2200" dirty="0">
                <a:latin typeface="Century Gothic" panose="020B0502020202020204" pitchFamily="34" charset="0"/>
              </a:rPr>
              <a:t>Investment opportunities in export value chain</a:t>
            </a:r>
          </a:p>
        </p:txBody>
      </p:sp>
      <p:pic>
        <p:nvPicPr>
          <p:cNvPr id="6" name="Content Placeholder 5">
            <a:extLst>
              <a:ext uri="{FF2B5EF4-FFF2-40B4-BE49-F238E27FC236}">
                <a16:creationId xmlns:a16="http://schemas.microsoft.com/office/drawing/2014/main" id="{5B726ABA-A71E-4270-8838-B5B6E22247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423" y="542260"/>
            <a:ext cx="8218968" cy="3253563"/>
          </a:xfrm>
        </p:spPr>
      </p:pic>
      <p:sp>
        <p:nvSpPr>
          <p:cNvPr id="7" name="TextBox 6">
            <a:extLst>
              <a:ext uri="{FF2B5EF4-FFF2-40B4-BE49-F238E27FC236}">
                <a16:creationId xmlns:a16="http://schemas.microsoft.com/office/drawing/2014/main" id="{F1E29975-27C3-4F1E-93BC-07813968C9CF}"/>
              </a:ext>
            </a:extLst>
          </p:cNvPr>
          <p:cNvSpPr txBox="1"/>
          <p:nvPr/>
        </p:nvSpPr>
        <p:spPr>
          <a:xfrm>
            <a:off x="595423" y="4093535"/>
            <a:ext cx="7081284" cy="1754326"/>
          </a:xfrm>
          <a:prstGeom prst="rect">
            <a:avLst/>
          </a:prstGeom>
          <a:noFill/>
        </p:spPr>
        <p:txBody>
          <a:bodyPr wrap="square" rtlCol="0">
            <a:spAutoFit/>
          </a:bodyPr>
          <a:lstStyle/>
          <a:p>
            <a:r>
              <a:rPr lang="en-GB" dirty="0">
                <a:solidFill>
                  <a:srgbClr val="FF0000"/>
                </a:solidFill>
              </a:rPr>
              <a:t>Exportable goods in Nigeria</a:t>
            </a:r>
          </a:p>
          <a:p>
            <a:pPr marL="285750" indent="-285750">
              <a:buFont typeface="Arial" panose="020B0604020202020204" pitchFamily="34" charset="0"/>
              <a:buChar char="•"/>
            </a:pPr>
            <a:r>
              <a:rPr lang="en-GB" dirty="0">
                <a:solidFill>
                  <a:srgbClr val="FF0000"/>
                </a:solidFill>
              </a:rPr>
              <a:t>Agric products: Cocoa, cashew, Ginger, soya meal, sesame etc</a:t>
            </a:r>
          </a:p>
          <a:p>
            <a:pPr marL="285750" indent="-285750">
              <a:buFont typeface="Arial" panose="020B0604020202020204" pitchFamily="34" charset="0"/>
              <a:buChar char="•"/>
            </a:pPr>
            <a:r>
              <a:rPr lang="en-GB" dirty="0">
                <a:solidFill>
                  <a:srgbClr val="FF0000"/>
                </a:solidFill>
              </a:rPr>
              <a:t>Solid minerals: Iron ore and tin</a:t>
            </a:r>
          </a:p>
          <a:p>
            <a:pPr marL="285750" indent="-285750">
              <a:buFont typeface="Arial" panose="020B0604020202020204" pitchFamily="34" charset="0"/>
              <a:buChar char="•"/>
            </a:pPr>
            <a:r>
              <a:rPr lang="en-GB" dirty="0">
                <a:solidFill>
                  <a:srgbClr val="FF0000"/>
                </a:solidFill>
              </a:rPr>
              <a:t>Made in Nigeria goods</a:t>
            </a:r>
          </a:p>
          <a:p>
            <a:endParaRPr lang="en-GB" dirty="0">
              <a:solidFill>
                <a:srgbClr val="FF0000"/>
              </a:solidFill>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022247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AB6ACF-5F22-4708-913D-89B8828828E7}"/>
              </a:ext>
            </a:extLst>
          </p:cNvPr>
          <p:cNvSpPr>
            <a:spLocks noGrp="1"/>
          </p:cNvSpPr>
          <p:nvPr>
            <p:ph idx="1"/>
          </p:nvPr>
        </p:nvSpPr>
        <p:spPr>
          <a:xfrm>
            <a:off x="788065" y="637953"/>
            <a:ext cx="7560000" cy="5353773"/>
          </a:xfrm>
        </p:spPr>
        <p:txBody>
          <a:bodyPr/>
          <a:lstStyle/>
          <a:p>
            <a:pPr lvl="0" algn="just">
              <a:lnSpc>
                <a:spcPct val="107000"/>
              </a:lnSpc>
              <a:spcBef>
                <a:spcPts val="0"/>
              </a:spcBef>
              <a:buFont typeface="Symbol" panose="05050102010706020507" pitchFamily="18" charset="2"/>
              <a:buChar char=""/>
            </a:pPr>
            <a:r>
              <a:rPr lang="en-US" sz="24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Agriculture </a:t>
            </a:r>
          </a:p>
          <a:p>
            <a:pPr marL="0" lvl="0" indent="0" algn="just">
              <a:lnSpc>
                <a:spcPct val="107000"/>
              </a:lnSpc>
              <a:spcBef>
                <a:spcPts val="0"/>
              </a:spcBef>
              <a:buNone/>
            </a:pPr>
            <a:endParaRPr lang="en-US" sz="16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endParaRPr>
          </a:p>
          <a:p>
            <a:pPr lvl="0" algn="just">
              <a:lnSpc>
                <a:spcPct val="107000"/>
              </a:lnSpc>
              <a:spcBef>
                <a:spcPts val="0"/>
              </a:spcBef>
              <a:buFont typeface="Symbol" panose="05050102010706020507" pitchFamily="18" charset="2"/>
              <a:buChar char=""/>
            </a:pPr>
            <a:r>
              <a:rPr lang="en-US" sz="24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Manufacturing</a:t>
            </a:r>
          </a:p>
          <a:p>
            <a:pPr marL="0" lvl="0" indent="0" algn="just">
              <a:lnSpc>
                <a:spcPct val="107000"/>
              </a:lnSpc>
              <a:spcBef>
                <a:spcPts val="0"/>
              </a:spcBef>
              <a:buNone/>
            </a:pPr>
            <a:endParaRPr lang="en-US" sz="16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endParaRPr>
          </a:p>
          <a:p>
            <a:pPr lvl="0" algn="just">
              <a:lnSpc>
                <a:spcPct val="107000"/>
              </a:lnSpc>
              <a:spcBef>
                <a:spcPts val="0"/>
              </a:spcBef>
              <a:buFont typeface="Symbol" panose="05050102010706020507" pitchFamily="18" charset="2"/>
              <a:buChar char=""/>
            </a:pPr>
            <a:r>
              <a:rPr lang="en-US" sz="24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Mineral</a:t>
            </a:r>
          </a:p>
          <a:p>
            <a:pPr marL="0" lvl="0" indent="0" algn="just">
              <a:lnSpc>
                <a:spcPct val="107000"/>
              </a:lnSpc>
              <a:spcBef>
                <a:spcPts val="0"/>
              </a:spcBef>
              <a:buNone/>
            </a:pPr>
            <a:endParaRPr lang="en-US" sz="16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endParaRPr>
          </a:p>
          <a:p>
            <a:pPr lvl="0" algn="just">
              <a:lnSpc>
                <a:spcPct val="107000"/>
              </a:lnSpc>
              <a:spcBef>
                <a:spcPts val="0"/>
              </a:spcBef>
              <a:buFont typeface="Symbol" panose="05050102010706020507" pitchFamily="18" charset="2"/>
              <a:buChar char=""/>
            </a:pPr>
            <a:r>
              <a:rPr lang="en-US" sz="24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Industrial </a:t>
            </a:r>
          </a:p>
          <a:p>
            <a:pPr marL="0" lvl="0" indent="0" algn="just">
              <a:lnSpc>
                <a:spcPct val="107000"/>
              </a:lnSpc>
              <a:spcBef>
                <a:spcPts val="0"/>
              </a:spcBef>
              <a:buNone/>
            </a:pPr>
            <a:endParaRPr lang="en-US" sz="16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endParaRPr>
          </a:p>
          <a:p>
            <a:pPr lvl="0" algn="just">
              <a:lnSpc>
                <a:spcPct val="107000"/>
              </a:lnSpc>
              <a:spcBef>
                <a:spcPts val="0"/>
              </a:spcBef>
              <a:buFont typeface="Symbol" panose="05050102010706020507" pitchFamily="18" charset="2"/>
              <a:buChar char=""/>
            </a:pPr>
            <a:r>
              <a:rPr lang="en-US" sz="24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Transport </a:t>
            </a:r>
          </a:p>
          <a:p>
            <a:pPr marL="0" lvl="0" indent="0" algn="just">
              <a:lnSpc>
                <a:spcPct val="107000"/>
              </a:lnSpc>
              <a:spcBef>
                <a:spcPts val="0"/>
              </a:spcBef>
              <a:buNone/>
            </a:pPr>
            <a:endParaRPr lang="en-US" sz="16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endParaRPr>
          </a:p>
          <a:p>
            <a:pPr lvl="0" algn="just">
              <a:lnSpc>
                <a:spcPct val="107000"/>
              </a:lnSpc>
              <a:spcBef>
                <a:spcPts val="0"/>
              </a:spcBef>
              <a:spcAft>
                <a:spcPts val="800"/>
              </a:spcAft>
              <a:buFont typeface="Symbol" panose="05050102010706020507" pitchFamily="18" charset="2"/>
              <a:buChar char=""/>
            </a:pPr>
            <a:r>
              <a:rPr lang="en-US" sz="24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Food</a:t>
            </a:r>
          </a:p>
          <a:p>
            <a:pPr marL="0" lvl="0" indent="0" algn="just">
              <a:lnSpc>
                <a:spcPct val="107000"/>
              </a:lnSpc>
              <a:spcBef>
                <a:spcPts val="0"/>
              </a:spcBef>
              <a:spcAft>
                <a:spcPts val="800"/>
              </a:spcAft>
              <a:buNone/>
            </a:pPr>
            <a:endParaRPr lang="en-US" sz="1400" b="0" cap="none" dirty="0">
              <a:solidFill>
                <a:srgbClr val="FF0000"/>
              </a:solidFill>
              <a:latin typeface="Century Gothic" panose="020B0502020202020204" pitchFamily="34" charset="0"/>
              <a:ea typeface="Calibri" panose="020F0502020204030204" pitchFamily="34" charset="0"/>
              <a:cs typeface="Times New Roman" panose="02020603050405020304" pitchFamily="18" charset="0"/>
            </a:endParaRPr>
          </a:p>
          <a:p>
            <a:pPr lvl="0" algn="just">
              <a:lnSpc>
                <a:spcPct val="107000"/>
              </a:lnSpc>
              <a:spcBef>
                <a:spcPts val="0"/>
              </a:spcBef>
              <a:spcAft>
                <a:spcPts val="800"/>
              </a:spcAft>
              <a:buFont typeface="Symbol" panose="05050102010706020507" pitchFamily="18" charset="2"/>
              <a:buChar char=""/>
            </a:pPr>
            <a:r>
              <a:rPr lang="en-US" sz="2400" b="0" cap="none" dirty="0">
                <a:solidFill>
                  <a:srgbClr val="FF0000"/>
                </a:solidFill>
                <a:latin typeface="Century Gothic" panose="020B0502020202020204" pitchFamily="34" charset="0"/>
                <a:cs typeface="Times New Roman" panose="02020603050405020304" pitchFamily="18" charset="0"/>
              </a:rPr>
              <a:t>Other emerging sectors – Services, Entertainment</a:t>
            </a:r>
            <a:endParaRPr lang="en-GB" sz="1600" dirty="0"/>
          </a:p>
        </p:txBody>
      </p:sp>
      <p:sp>
        <p:nvSpPr>
          <p:cNvPr id="3" name="Text Placeholder 2">
            <a:extLst>
              <a:ext uri="{FF2B5EF4-FFF2-40B4-BE49-F238E27FC236}">
                <a16:creationId xmlns:a16="http://schemas.microsoft.com/office/drawing/2014/main" id="{E74ECBC3-2254-4FFA-84C4-A67C3161BC7A}"/>
              </a:ext>
            </a:extLst>
          </p:cNvPr>
          <p:cNvSpPr>
            <a:spLocks noGrp="1"/>
          </p:cNvSpPr>
          <p:nvPr>
            <p:ph type="body" sz="quarter" idx="10"/>
          </p:nvPr>
        </p:nvSpPr>
        <p:spPr>
          <a:xfrm>
            <a:off x="862493" y="0"/>
            <a:ext cx="7560000" cy="720000"/>
          </a:xfrm>
        </p:spPr>
        <p:txBody>
          <a:bodyPr/>
          <a:lstStyle/>
          <a:p>
            <a:r>
              <a:rPr lang="en-GB" dirty="0"/>
              <a:t>AREAS OF FOCUS IN EXPORT</a:t>
            </a:r>
          </a:p>
        </p:txBody>
      </p:sp>
    </p:spTree>
    <p:extLst>
      <p:ext uri="{BB962C8B-B14F-4D97-AF65-F5344CB8AC3E}">
        <p14:creationId xmlns:p14="http://schemas.microsoft.com/office/powerpoint/2010/main" val="616455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ctr">
              <a:buNone/>
            </a:pPr>
            <a:r>
              <a:rPr lang="en-US" sz="2800" dirty="0">
                <a:solidFill>
                  <a:schemeClr val="accent2"/>
                </a:solidFill>
                <a:latin typeface="Century Gothic" panose="020B0502020202020204" pitchFamily="34" charset="0"/>
              </a:rPr>
              <a:t>Basic tips agribusiness </a:t>
            </a: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Agenda 7</a:t>
            </a:r>
          </a:p>
        </p:txBody>
      </p:sp>
    </p:spTree>
    <p:extLst>
      <p:ext uri="{BB962C8B-B14F-4D97-AF65-F5344CB8AC3E}">
        <p14:creationId xmlns:p14="http://schemas.microsoft.com/office/powerpoint/2010/main" val="1757629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sz="2200" dirty="0">
                <a:latin typeface="Century Gothic" panose="020B0502020202020204" pitchFamily="34" charset="0"/>
              </a:rPr>
              <a:t>Basic tips in agribusiness </a:t>
            </a:r>
          </a:p>
        </p:txBody>
      </p:sp>
      <p:sp>
        <p:nvSpPr>
          <p:cNvPr id="7" name="TextBox 6">
            <a:extLst>
              <a:ext uri="{FF2B5EF4-FFF2-40B4-BE49-F238E27FC236}">
                <a16:creationId xmlns:a16="http://schemas.microsoft.com/office/drawing/2014/main" id="{F1E29975-27C3-4F1E-93BC-07813968C9CF}"/>
              </a:ext>
            </a:extLst>
          </p:cNvPr>
          <p:cNvSpPr txBox="1"/>
          <p:nvPr/>
        </p:nvSpPr>
        <p:spPr>
          <a:xfrm>
            <a:off x="921097" y="448765"/>
            <a:ext cx="7081284" cy="6709529"/>
          </a:xfrm>
          <a:prstGeom prst="rect">
            <a:avLst/>
          </a:prstGeom>
          <a:noFill/>
        </p:spPr>
        <p:txBody>
          <a:bodyPr wrap="square" rtlCol="0">
            <a:spAutoFit/>
          </a:bodyPr>
          <a:lstStyle/>
          <a:p>
            <a:pPr marL="285750" indent="-285750">
              <a:buFont typeface="Arial" panose="020B0604020202020204" pitchFamily="34" charset="0"/>
              <a:buChar char="•"/>
            </a:pPr>
            <a:r>
              <a:rPr lang="en-GB" b="1" dirty="0"/>
              <a:t>Interest &amp; Passion</a:t>
            </a:r>
          </a:p>
          <a:p>
            <a:pPr marL="742950" lvl="1" indent="-285750">
              <a:buFont typeface="Arial" panose="020B0604020202020204" pitchFamily="34" charset="0"/>
              <a:buChar char="•"/>
            </a:pPr>
            <a:r>
              <a:rPr lang="en-GB" dirty="0">
                <a:solidFill>
                  <a:srgbClr val="FF0000"/>
                </a:solidFill>
              </a:rPr>
              <a:t>No quick money in agribusiness</a:t>
            </a:r>
          </a:p>
          <a:p>
            <a:pPr marL="742950" lvl="1" indent="-285750">
              <a:buFont typeface="Arial" panose="020B0604020202020204" pitchFamily="34" charset="0"/>
              <a:buChar char="•"/>
            </a:pPr>
            <a:r>
              <a:rPr lang="en-GB" dirty="0">
                <a:solidFill>
                  <a:srgbClr val="FF0000"/>
                </a:solidFill>
              </a:rPr>
              <a:t>You must love the process </a:t>
            </a:r>
          </a:p>
          <a:p>
            <a:pPr marL="742950" lvl="1" indent="-285750">
              <a:buFont typeface="Arial" panose="020B0604020202020204" pitchFamily="34" charset="0"/>
              <a:buChar char="•"/>
            </a:pPr>
            <a:r>
              <a:rPr lang="en-GB" dirty="0">
                <a:solidFill>
                  <a:srgbClr val="FF0000"/>
                </a:solidFill>
              </a:rPr>
              <a:t>Tenacity &amp; perseverance</a:t>
            </a:r>
          </a:p>
          <a:p>
            <a:pPr marL="285750" indent="-285750">
              <a:buFont typeface="Arial" panose="020B0604020202020204" pitchFamily="34" charset="0"/>
              <a:buChar char="•"/>
            </a:pPr>
            <a:endParaRPr lang="en-GB" sz="1050" dirty="0">
              <a:solidFill>
                <a:srgbClr val="FF0000"/>
              </a:solidFill>
            </a:endParaRPr>
          </a:p>
          <a:p>
            <a:pPr marL="285750" indent="-285750">
              <a:buFont typeface="Arial" panose="020B0604020202020204" pitchFamily="34" charset="0"/>
              <a:buChar char="•"/>
            </a:pPr>
            <a:r>
              <a:rPr lang="en-GB" b="1" dirty="0"/>
              <a:t>Management Expertise</a:t>
            </a:r>
          </a:p>
          <a:p>
            <a:pPr marL="742950" lvl="1" indent="-285750">
              <a:buFont typeface="Arial" panose="020B0604020202020204" pitchFamily="34" charset="0"/>
              <a:buChar char="•"/>
            </a:pPr>
            <a:r>
              <a:rPr lang="en-GB" dirty="0">
                <a:solidFill>
                  <a:srgbClr val="FF0000"/>
                </a:solidFill>
              </a:rPr>
              <a:t>Basic stockman skill required</a:t>
            </a:r>
          </a:p>
          <a:p>
            <a:pPr marL="742950" lvl="1" indent="-285750">
              <a:buFont typeface="Arial" panose="020B0604020202020204" pitchFamily="34" charset="0"/>
              <a:buChar char="•"/>
            </a:pPr>
            <a:r>
              <a:rPr lang="en-GB" dirty="0">
                <a:solidFill>
                  <a:srgbClr val="FF0000"/>
                </a:solidFill>
              </a:rPr>
              <a:t>Management skills training</a:t>
            </a:r>
          </a:p>
          <a:p>
            <a:pPr marL="742950" lvl="1" indent="-285750">
              <a:buFont typeface="Arial" panose="020B0604020202020204" pitchFamily="34" charset="0"/>
              <a:buChar char="•"/>
            </a:pPr>
            <a:r>
              <a:rPr lang="en-GB" dirty="0">
                <a:solidFill>
                  <a:srgbClr val="FF0000"/>
                </a:solidFill>
              </a:rPr>
              <a:t>Basic information on input sourcing and markets</a:t>
            </a:r>
          </a:p>
          <a:p>
            <a:pPr marL="742950" lvl="1" indent="-285750">
              <a:buFont typeface="Arial" panose="020B0604020202020204" pitchFamily="34" charset="0"/>
              <a:buChar char="•"/>
            </a:pPr>
            <a:endParaRPr lang="en-GB" sz="1000" dirty="0">
              <a:solidFill>
                <a:srgbClr val="FF0000"/>
              </a:solidFill>
            </a:endParaRPr>
          </a:p>
          <a:p>
            <a:pPr marL="285750" indent="-285750">
              <a:buFont typeface="Arial" panose="020B0604020202020204" pitchFamily="34" charset="0"/>
              <a:buChar char="•"/>
            </a:pPr>
            <a:r>
              <a:rPr lang="en-GB" b="1" dirty="0"/>
              <a:t>Land</a:t>
            </a:r>
          </a:p>
          <a:p>
            <a:pPr marL="742950" lvl="1" indent="-285750">
              <a:buFont typeface="Arial" panose="020B0604020202020204" pitchFamily="34" charset="0"/>
              <a:buChar char="•"/>
            </a:pPr>
            <a:r>
              <a:rPr lang="en-GB" dirty="0">
                <a:solidFill>
                  <a:srgbClr val="FF0000"/>
                </a:solidFill>
              </a:rPr>
              <a:t>Maintain a balance between distance from residences, infrastructure &amp; access to market</a:t>
            </a:r>
          </a:p>
          <a:p>
            <a:pPr marL="742950" lvl="1" indent="-285750">
              <a:buFont typeface="Arial" panose="020B0604020202020204" pitchFamily="34" charset="0"/>
              <a:buChar char="•"/>
            </a:pPr>
            <a:r>
              <a:rPr lang="en-GB" dirty="0">
                <a:solidFill>
                  <a:srgbClr val="FF0000"/>
                </a:solidFill>
              </a:rPr>
              <a:t>Source land from the right people and documentation</a:t>
            </a:r>
          </a:p>
          <a:p>
            <a:pPr marL="742950" lvl="1" indent="-285750">
              <a:buFont typeface="Arial" panose="020B0604020202020204" pitchFamily="34" charset="0"/>
              <a:buChar char="•"/>
            </a:pPr>
            <a:endParaRPr lang="en-GB" sz="1000" dirty="0">
              <a:solidFill>
                <a:srgbClr val="FF0000"/>
              </a:solidFill>
            </a:endParaRPr>
          </a:p>
          <a:p>
            <a:pPr marL="285750" indent="-285750">
              <a:buFont typeface="Arial" panose="020B0604020202020204" pitchFamily="34" charset="0"/>
              <a:buChar char="•"/>
            </a:pPr>
            <a:r>
              <a:rPr lang="en-GB" b="1" dirty="0"/>
              <a:t>Capital</a:t>
            </a:r>
          </a:p>
          <a:p>
            <a:pPr marL="742950" lvl="1" indent="-285750">
              <a:buFont typeface="Arial" panose="020B0604020202020204" pitchFamily="34" charset="0"/>
              <a:buChar char="•"/>
            </a:pPr>
            <a:r>
              <a:rPr lang="en-GB" dirty="0">
                <a:solidFill>
                  <a:srgbClr val="FF0000"/>
                </a:solidFill>
              </a:rPr>
              <a:t>Don’t use debt to finance start up</a:t>
            </a:r>
          </a:p>
          <a:p>
            <a:pPr marL="742950" lvl="1" indent="-285750">
              <a:buFont typeface="Arial" panose="020B0604020202020204" pitchFamily="34" charset="0"/>
              <a:buChar char="•"/>
            </a:pPr>
            <a:r>
              <a:rPr lang="en-GB" dirty="0">
                <a:solidFill>
                  <a:srgbClr val="FF0000"/>
                </a:solidFill>
              </a:rPr>
              <a:t>What are your profit goals</a:t>
            </a:r>
          </a:p>
          <a:p>
            <a:pPr marL="742950" lvl="1" indent="-285750">
              <a:buFont typeface="Arial" panose="020B0604020202020204" pitchFamily="34" charset="0"/>
              <a:buChar char="•"/>
            </a:pPr>
            <a:r>
              <a:rPr lang="en-GB" dirty="0">
                <a:solidFill>
                  <a:srgbClr val="FF0000"/>
                </a:solidFill>
              </a:rPr>
              <a:t>Mix of equity &amp; debt</a:t>
            </a:r>
          </a:p>
          <a:p>
            <a:pPr marL="742950" lvl="1" indent="-285750">
              <a:buFont typeface="Arial" panose="020B0604020202020204" pitchFamily="34" charset="0"/>
              <a:buChar char="•"/>
            </a:pPr>
            <a:endParaRPr lang="en-GB" sz="1050" dirty="0">
              <a:solidFill>
                <a:srgbClr val="FF0000"/>
              </a:solidFill>
            </a:endParaRPr>
          </a:p>
          <a:p>
            <a:pPr marL="285750" indent="-285750">
              <a:buFont typeface="Arial" panose="020B0604020202020204" pitchFamily="34" charset="0"/>
              <a:buChar char="•"/>
            </a:pPr>
            <a:r>
              <a:rPr lang="en-GB" b="1" dirty="0"/>
              <a:t>Labour</a:t>
            </a:r>
          </a:p>
          <a:p>
            <a:pPr marL="742950" lvl="1" indent="-285750">
              <a:buFont typeface="Arial" panose="020B0604020202020204" pitchFamily="34" charset="0"/>
              <a:buChar char="•"/>
            </a:pPr>
            <a:r>
              <a:rPr lang="en-GB" dirty="0">
                <a:solidFill>
                  <a:srgbClr val="FF0000"/>
                </a:solidFill>
              </a:rPr>
              <a:t>It’s a challenge in Nigeria</a:t>
            </a:r>
          </a:p>
          <a:p>
            <a:pPr marL="742950" lvl="1" indent="-285750">
              <a:buFont typeface="Arial" panose="020B0604020202020204" pitchFamily="34" charset="0"/>
              <a:buChar char="•"/>
            </a:pPr>
            <a:r>
              <a:rPr lang="en-GB" dirty="0">
                <a:solidFill>
                  <a:srgbClr val="FF0000"/>
                </a:solidFill>
              </a:rPr>
              <a:t>Attitude to work</a:t>
            </a:r>
          </a:p>
          <a:p>
            <a:pPr marL="742950" lvl="1" indent="-285750">
              <a:buFont typeface="Arial" panose="020B0604020202020204" pitchFamily="34" charset="0"/>
              <a:buChar char="•"/>
            </a:pPr>
            <a:r>
              <a:rPr lang="en-GB" dirty="0">
                <a:solidFill>
                  <a:srgbClr val="FF0000"/>
                </a:solidFill>
              </a:rPr>
              <a:t>Ethical challenge</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208609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8065" y="691116"/>
            <a:ext cx="7560000"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a:p>
            <a:pPr marL="0" indent="0" algn="ctr">
              <a:buNone/>
            </a:pPr>
            <a:r>
              <a:rPr lang="en-GB" sz="4400" dirty="0">
                <a:solidFill>
                  <a:schemeClr val="accent2"/>
                </a:solidFill>
                <a:latin typeface="Century Gothic" panose="020B0502020202020204" pitchFamily="34" charset="0"/>
              </a:rPr>
              <a:t>The Nigerian economy</a:t>
            </a: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Agenda 1</a:t>
            </a:r>
          </a:p>
        </p:txBody>
      </p:sp>
    </p:spTree>
    <p:extLst>
      <p:ext uri="{BB962C8B-B14F-4D97-AF65-F5344CB8AC3E}">
        <p14:creationId xmlns:p14="http://schemas.microsoft.com/office/powerpoint/2010/main" val="2436853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ctr">
              <a:buNone/>
            </a:pPr>
            <a:r>
              <a:rPr lang="en-US" sz="2800" dirty="0">
                <a:solidFill>
                  <a:schemeClr val="accent2"/>
                </a:solidFill>
                <a:latin typeface="Century Gothic" panose="020B0502020202020204" pitchFamily="34" charset="0"/>
              </a:rPr>
              <a:t>Basic tips in export business </a:t>
            </a: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Agenda 8</a:t>
            </a:r>
          </a:p>
        </p:txBody>
      </p:sp>
    </p:spTree>
    <p:extLst>
      <p:ext uri="{BB962C8B-B14F-4D97-AF65-F5344CB8AC3E}">
        <p14:creationId xmlns:p14="http://schemas.microsoft.com/office/powerpoint/2010/main" val="3739129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sz="2200" dirty="0">
                <a:latin typeface="Century Gothic" panose="020B0502020202020204" pitchFamily="34" charset="0"/>
              </a:rPr>
              <a:t>Basic tips export business </a:t>
            </a:r>
          </a:p>
        </p:txBody>
      </p:sp>
      <p:sp>
        <p:nvSpPr>
          <p:cNvPr id="7" name="TextBox 6">
            <a:extLst>
              <a:ext uri="{FF2B5EF4-FFF2-40B4-BE49-F238E27FC236}">
                <a16:creationId xmlns:a16="http://schemas.microsoft.com/office/drawing/2014/main" id="{F1E29975-27C3-4F1E-93BC-07813968C9CF}"/>
              </a:ext>
            </a:extLst>
          </p:cNvPr>
          <p:cNvSpPr txBox="1"/>
          <p:nvPr/>
        </p:nvSpPr>
        <p:spPr>
          <a:xfrm>
            <a:off x="921097" y="448765"/>
            <a:ext cx="7081284" cy="6109365"/>
          </a:xfrm>
          <a:prstGeom prst="rect">
            <a:avLst/>
          </a:prstGeom>
          <a:noFill/>
        </p:spPr>
        <p:txBody>
          <a:bodyPr wrap="square" rtlCol="0">
            <a:spAutoFit/>
          </a:bodyPr>
          <a:lstStyle/>
          <a:p>
            <a:pPr marL="285750" indent="-285750">
              <a:buFont typeface="Arial" panose="020B0604020202020204" pitchFamily="34" charset="0"/>
              <a:buChar char="•"/>
            </a:pPr>
            <a:r>
              <a:rPr lang="en-GB" b="1" dirty="0"/>
              <a:t>Get the basic Export Training: (These exports training could be from NEPC or any private export training Institution)</a:t>
            </a:r>
          </a:p>
          <a:p>
            <a:pPr marL="742950" lvl="1" indent="-285750">
              <a:buFont typeface="Arial" panose="020B0604020202020204" pitchFamily="34" charset="0"/>
              <a:buChar char="•"/>
            </a:pPr>
            <a:r>
              <a:rPr lang="en-GB" dirty="0">
                <a:solidFill>
                  <a:srgbClr val="FF0000"/>
                </a:solidFill>
              </a:rPr>
              <a:t>Knowing what it takes to be an exporter</a:t>
            </a:r>
          </a:p>
          <a:p>
            <a:pPr marL="742950" lvl="1" indent="-285750">
              <a:buFont typeface="Arial" panose="020B0604020202020204" pitchFamily="34" charset="0"/>
              <a:buChar char="•"/>
            </a:pPr>
            <a:r>
              <a:rPr lang="en-GB" dirty="0">
                <a:solidFill>
                  <a:srgbClr val="FF0000"/>
                </a:solidFill>
              </a:rPr>
              <a:t>Choose your product for export</a:t>
            </a:r>
          </a:p>
          <a:p>
            <a:pPr marL="742950" lvl="1" indent="-285750">
              <a:buFont typeface="Arial" panose="020B0604020202020204" pitchFamily="34" charset="0"/>
              <a:buChar char="•"/>
            </a:pPr>
            <a:r>
              <a:rPr lang="en-GB" dirty="0">
                <a:solidFill>
                  <a:srgbClr val="FF0000"/>
                </a:solidFill>
              </a:rPr>
              <a:t>How to make your business official</a:t>
            </a:r>
          </a:p>
          <a:p>
            <a:pPr marL="742950" lvl="1" indent="-285750">
              <a:buFont typeface="Arial" panose="020B0604020202020204" pitchFamily="34" charset="0"/>
              <a:buChar char="•"/>
            </a:pPr>
            <a:r>
              <a:rPr lang="en-GB" dirty="0">
                <a:solidFill>
                  <a:srgbClr val="FF0000"/>
                </a:solidFill>
              </a:rPr>
              <a:t>How to find your importers (buyers) or customers</a:t>
            </a:r>
          </a:p>
          <a:p>
            <a:pPr marL="742950" lvl="1" indent="-285750">
              <a:buFont typeface="Arial" panose="020B0604020202020204" pitchFamily="34" charset="0"/>
              <a:buChar char="•"/>
            </a:pPr>
            <a:r>
              <a:rPr lang="en-GB" dirty="0">
                <a:solidFill>
                  <a:srgbClr val="FF0000"/>
                </a:solidFill>
              </a:rPr>
              <a:t>How to expose your product to exporters</a:t>
            </a:r>
          </a:p>
          <a:p>
            <a:endParaRPr lang="en-GB" sz="1050" dirty="0">
              <a:solidFill>
                <a:srgbClr val="FF0000"/>
              </a:solidFill>
            </a:endParaRPr>
          </a:p>
          <a:p>
            <a:pPr marL="285750" indent="-285750">
              <a:buFont typeface="Arial" panose="020B0604020202020204" pitchFamily="34" charset="0"/>
              <a:buChar char="•"/>
            </a:pPr>
            <a:r>
              <a:rPr lang="en-GB" b="1" dirty="0"/>
              <a:t>Register your Business</a:t>
            </a:r>
          </a:p>
          <a:p>
            <a:pPr marL="742950" lvl="1" indent="-285750">
              <a:buFont typeface="Arial" panose="020B0604020202020204" pitchFamily="34" charset="0"/>
              <a:buChar char="•"/>
            </a:pPr>
            <a:r>
              <a:rPr lang="en-GB" dirty="0">
                <a:solidFill>
                  <a:srgbClr val="FF0000"/>
                </a:solidFill>
              </a:rPr>
              <a:t>Register your Company as Limited Liability Company</a:t>
            </a:r>
          </a:p>
          <a:p>
            <a:pPr marL="742950" lvl="1" indent="-285750">
              <a:buFont typeface="Arial" panose="020B0604020202020204" pitchFamily="34" charset="0"/>
              <a:buChar char="•"/>
            </a:pPr>
            <a:r>
              <a:rPr lang="en-GB" dirty="0">
                <a:solidFill>
                  <a:srgbClr val="FF0000"/>
                </a:solidFill>
              </a:rPr>
              <a:t>Minimum share capital of N1m</a:t>
            </a:r>
          </a:p>
          <a:p>
            <a:pPr marL="742950" lvl="1" indent="-285750">
              <a:buFont typeface="Arial" panose="020B0604020202020204" pitchFamily="34" charset="0"/>
              <a:buChar char="•"/>
            </a:pPr>
            <a:r>
              <a:rPr lang="en-GB" dirty="0">
                <a:solidFill>
                  <a:srgbClr val="FF0000"/>
                </a:solidFill>
              </a:rPr>
              <a:t>Ensure Form CAC 07 is still within the valid date which is normally 4 years</a:t>
            </a:r>
          </a:p>
          <a:p>
            <a:pPr marL="742950" lvl="1" indent="-285750">
              <a:buFont typeface="Arial" panose="020B0604020202020204" pitchFamily="34" charset="0"/>
              <a:buChar char="•"/>
            </a:pPr>
            <a:endParaRPr lang="en-GB" sz="1000" dirty="0">
              <a:solidFill>
                <a:srgbClr val="FF0000"/>
              </a:solidFill>
            </a:endParaRPr>
          </a:p>
          <a:p>
            <a:pPr marL="285750" indent="-285750">
              <a:buFont typeface="Arial" panose="020B0604020202020204" pitchFamily="34" charset="0"/>
              <a:buChar char="•"/>
            </a:pPr>
            <a:r>
              <a:rPr lang="en-GB" b="1" dirty="0"/>
              <a:t>Register your Company with NEPC</a:t>
            </a:r>
          </a:p>
          <a:p>
            <a:pPr marL="742950" lvl="1" indent="-285750">
              <a:buFont typeface="Arial" panose="020B0604020202020204" pitchFamily="34" charset="0"/>
              <a:buChar char="•"/>
            </a:pPr>
            <a:r>
              <a:rPr lang="en-GB" dirty="0">
                <a:solidFill>
                  <a:srgbClr val="FF0000"/>
                </a:solidFill>
              </a:rPr>
              <a:t>Visit their Office @ </a:t>
            </a:r>
            <a:r>
              <a:rPr lang="en-GB" dirty="0" err="1">
                <a:solidFill>
                  <a:srgbClr val="FF0000"/>
                </a:solidFill>
              </a:rPr>
              <a:t>Apapa</a:t>
            </a:r>
            <a:r>
              <a:rPr lang="en-GB" dirty="0">
                <a:solidFill>
                  <a:srgbClr val="FF0000"/>
                </a:solidFill>
              </a:rPr>
              <a:t> or </a:t>
            </a:r>
            <a:r>
              <a:rPr lang="en-GB" dirty="0">
                <a:solidFill>
                  <a:srgbClr val="FF0000"/>
                </a:solidFill>
                <a:hlinkClick r:id="rId2"/>
              </a:rPr>
              <a:t>www.nepc.gov.ng</a:t>
            </a:r>
            <a:endParaRPr lang="en-GB" dirty="0">
              <a:solidFill>
                <a:srgbClr val="FF0000"/>
              </a:solidFill>
            </a:endParaRPr>
          </a:p>
          <a:p>
            <a:pPr lvl="1"/>
            <a:endParaRPr lang="en-GB" dirty="0">
              <a:solidFill>
                <a:srgbClr val="FF0000"/>
              </a:solidFill>
            </a:endParaRPr>
          </a:p>
          <a:p>
            <a:pPr marL="285750" indent="-285750">
              <a:buFont typeface="Arial" panose="020B0604020202020204" pitchFamily="34" charset="0"/>
              <a:buChar char="•"/>
            </a:pPr>
            <a:r>
              <a:rPr lang="en-GB" b="1" dirty="0"/>
              <a:t>Capital</a:t>
            </a:r>
          </a:p>
          <a:p>
            <a:pPr marL="742950" lvl="1" indent="-285750">
              <a:buFont typeface="Arial" panose="020B0604020202020204" pitchFamily="34" charset="0"/>
              <a:buChar char="•"/>
            </a:pPr>
            <a:r>
              <a:rPr lang="en-GB" dirty="0">
                <a:solidFill>
                  <a:srgbClr val="FF0000"/>
                </a:solidFill>
              </a:rPr>
              <a:t>Don’t use debt to finance start up</a:t>
            </a:r>
          </a:p>
          <a:p>
            <a:pPr marL="742950" lvl="1" indent="-285750">
              <a:buFont typeface="Arial" panose="020B0604020202020204" pitchFamily="34" charset="0"/>
              <a:buChar char="•"/>
            </a:pPr>
            <a:r>
              <a:rPr lang="en-GB" dirty="0">
                <a:solidFill>
                  <a:srgbClr val="FF0000"/>
                </a:solidFill>
              </a:rPr>
              <a:t>What are your profit goals</a:t>
            </a:r>
          </a:p>
          <a:p>
            <a:pPr marL="742950" lvl="1" indent="-285750">
              <a:buFont typeface="Arial" panose="020B0604020202020204" pitchFamily="34" charset="0"/>
              <a:buChar char="•"/>
            </a:pPr>
            <a:r>
              <a:rPr lang="en-GB" dirty="0">
                <a:solidFill>
                  <a:srgbClr val="FF0000"/>
                </a:solidFill>
              </a:rPr>
              <a:t>Mix of equity &amp; debt</a:t>
            </a:r>
          </a:p>
          <a:p>
            <a:pPr marL="742950" lvl="1" indent="-285750">
              <a:buFont typeface="Arial" panose="020B0604020202020204" pitchFamily="34" charset="0"/>
              <a:buChar char="•"/>
            </a:pPr>
            <a:endParaRPr lang="en-GB" sz="1050" dirty="0">
              <a:solidFill>
                <a:srgbClr val="FF0000"/>
              </a:solidFill>
            </a:endParaRPr>
          </a:p>
          <a:p>
            <a:endParaRPr lang="en-GB" dirty="0"/>
          </a:p>
        </p:txBody>
      </p:sp>
    </p:spTree>
    <p:extLst>
      <p:ext uri="{BB962C8B-B14F-4D97-AF65-F5344CB8AC3E}">
        <p14:creationId xmlns:p14="http://schemas.microsoft.com/office/powerpoint/2010/main" val="753212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ctr">
              <a:buNone/>
            </a:pPr>
            <a:endParaRPr lang="en-GB" dirty="0"/>
          </a:p>
          <a:p>
            <a:pPr marL="0" indent="0" algn="ctr">
              <a:buNone/>
            </a:pPr>
            <a:endParaRPr lang="en-GB" sz="2800" dirty="0">
              <a:latin typeface="Century Gothic" panose="020B0502020202020204" pitchFamily="34" charset="0"/>
            </a:endParaRPr>
          </a:p>
          <a:p>
            <a:pPr marL="0" indent="0" algn="ctr">
              <a:buNone/>
            </a:pPr>
            <a:r>
              <a:rPr lang="en-US" sz="2800" dirty="0">
                <a:solidFill>
                  <a:schemeClr val="accent2"/>
                </a:solidFill>
                <a:latin typeface="Century Gothic" panose="020B0502020202020204" pitchFamily="34" charset="0"/>
              </a:rPr>
              <a:t>Introducing sterling bank plc </a:t>
            </a: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Agenda 9</a:t>
            </a:r>
          </a:p>
        </p:txBody>
      </p:sp>
    </p:spTree>
    <p:extLst>
      <p:ext uri="{BB962C8B-B14F-4D97-AF65-F5344CB8AC3E}">
        <p14:creationId xmlns:p14="http://schemas.microsoft.com/office/powerpoint/2010/main" val="761949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sz="2200" dirty="0">
                <a:latin typeface="Century Gothic" panose="020B0502020202020204" pitchFamily="34" charset="0"/>
              </a:rPr>
              <a:t>Introducing sterling bank plc </a:t>
            </a:r>
          </a:p>
        </p:txBody>
      </p:sp>
      <p:sp>
        <p:nvSpPr>
          <p:cNvPr id="7" name="TextBox 6">
            <a:extLst>
              <a:ext uri="{FF2B5EF4-FFF2-40B4-BE49-F238E27FC236}">
                <a16:creationId xmlns:a16="http://schemas.microsoft.com/office/drawing/2014/main" id="{F1E29975-27C3-4F1E-93BC-07813968C9CF}"/>
              </a:ext>
            </a:extLst>
          </p:cNvPr>
          <p:cNvSpPr txBox="1"/>
          <p:nvPr/>
        </p:nvSpPr>
        <p:spPr>
          <a:xfrm>
            <a:off x="946297" y="616688"/>
            <a:ext cx="7056083" cy="5532284"/>
          </a:xfrm>
          <a:prstGeom prst="rect">
            <a:avLst/>
          </a:prstGeom>
          <a:noFill/>
        </p:spPr>
        <p:txBody>
          <a:bodyPr wrap="square" rtlCol="0">
            <a:spAutoFit/>
          </a:bodyPr>
          <a:lstStyle/>
          <a:p>
            <a:pPr marL="571500" lvl="0" indent="-571500" algn="just" eaLnBrk="0" fontAlgn="base" hangingPunct="0">
              <a:spcBef>
                <a:spcPct val="0"/>
              </a:spcBef>
              <a:spcAft>
                <a:spcPct val="0"/>
              </a:spcAft>
              <a:buFont typeface="Arial" panose="020B0604020202020204" pitchFamily="34" charset="0"/>
              <a:buChar char="•"/>
            </a:pPr>
            <a:r>
              <a:rPr lang="en-GB" sz="1400" b="1" dirty="0">
                <a:solidFill>
                  <a:srgbClr val="FF0000"/>
                </a:solidFill>
                <a:latin typeface="Century Gothic" panose="020B0502020202020204" pitchFamily="34" charset="0"/>
                <a:ea typeface="ＭＳ Ｐゴシック" pitchFamily="34" charset="-128"/>
              </a:rPr>
              <a:t>Sterling Bank is the product of merger of five Banks </a:t>
            </a:r>
            <a:r>
              <a:rPr lang="en-GB" sz="1400" i="1" dirty="0">
                <a:solidFill>
                  <a:srgbClr val="FF0000"/>
                </a:solidFill>
                <a:latin typeface="Century Gothic" panose="020B0502020202020204" pitchFamily="34" charset="0"/>
                <a:ea typeface="ＭＳ Ｐゴシック" pitchFamily="34" charset="-128"/>
              </a:rPr>
              <a:t>( NAL</a:t>
            </a:r>
            <a:r>
              <a:rPr lang="en-GB" sz="1400" b="1" dirty="0">
                <a:solidFill>
                  <a:srgbClr val="FF0000"/>
                </a:solidFill>
                <a:latin typeface="Century Gothic" panose="020B0502020202020204" pitchFamily="34" charset="0"/>
                <a:ea typeface="ＭＳ Ｐゴシック" pitchFamily="34" charset="-128"/>
              </a:rPr>
              <a:t>, </a:t>
            </a:r>
            <a:r>
              <a:rPr lang="en-US" sz="1400" i="1" dirty="0">
                <a:solidFill>
                  <a:srgbClr val="FF0000"/>
                </a:solidFill>
                <a:latin typeface="Century Gothic" panose="020B0502020202020204" pitchFamily="34" charset="0"/>
                <a:ea typeface="ＭＳ Ｐゴシック" pitchFamily="34" charset="-128"/>
              </a:rPr>
              <a:t>Indo-Nigeria Merchant Bank, Magnum Trust Bank, NBM Bank and Trust Bank of Africa) </a:t>
            </a:r>
            <a:r>
              <a:rPr lang="en-GB" sz="1400" b="1" dirty="0">
                <a:solidFill>
                  <a:srgbClr val="FF0000"/>
                </a:solidFill>
                <a:latin typeface="Century Gothic" panose="020B0502020202020204" pitchFamily="34" charset="0"/>
                <a:ea typeface="ＭＳ Ｐゴシック" pitchFamily="34" charset="-128"/>
              </a:rPr>
              <a:t> in 2006 consolidation of banking sector</a:t>
            </a:r>
          </a:p>
          <a:p>
            <a:pPr lvl="0" algn="just" eaLnBrk="0" fontAlgn="base" hangingPunct="0">
              <a:spcBef>
                <a:spcPct val="0"/>
              </a:spcBef>
              <a:spcAft>
                <a:spcPct val="0"/>
              </a:spcAft>
            </a:pPr>
            <a:endParaRPr lang="en-GB" sz="1050" b="1" dirty="0">
              <a:solidFill>
                <a:srgbClr val="FF0000"/>
              </a:solidFill>
              <a:latin typeface="Century Gothic" panose="020B0502020202020204" pitchFamily="34" charset="0"/>
              <a:ea typeface="ＭＳ Ｐゴシック" pitchFamily="34" charset="-128"/>
            </a:endParaRPr>
          </a:p>
          <a:p>
            <a:pPr marL="571500" lvl="0" indent="-571500" algn="just" eaLnBrk="0" fontAlgn="base" hangingPunct="0">
              <a:spcBef>
                <a:spcPct val="0"/>
              </a:spcBef>
              <a:spcAft>
                <a:spcPct val="0"/>
              </a:spcAft>
              <a:buFont typeface="Arial" panose="020B0604020202020204" pitchFamily="34" charset="0"/>
              <a:buChar char="•"/>
            </a:pPr>
            <a:r>
              <a:rPr lang="en-GB" sz="1400" b="1" dirty="0">
                <a:solidFill>
                  <a:srgbClr val="FF0000"/>
                </a:solidFill>
                <a:latin typeface="Century Gothic" panose="020B0502020202020204" pitchFamily="34" charset="0"/>
                <a:ea typeface="ＭＳ Ｐゴシック" pitchFamily="34" charset="-128"/>
              </a:rPr>
              <a:t>Sterling Bank emerged as one of the 14 cleared banks following the 2009 audit of banking sector by CBN</a:t>
            </a:r>
          </a:p>
          <a:p>
            <a:pPr lvl="0" algn="just" eaLnBrk="0" fontAlgn="base" hangingPunct="0">
              <a:spcBef>
                <a:spcPct val="0"/>
              </a:spcBef>
              <a:spcAft>
                <a:spcPct val="0"/>
              </a:spcAft>
            </a:pPr>
            <a:endParaRPr lang="en-GB" sz="1200" b="1" dirty="0">
              <a:solidFill>
                <a:srgbClr val="FF0000"/>
              </a:solidFill>
              <a:latin typeface="Century Gothic" panose="020B0502020202020204" pitchFamily="34" charset="0"/>
              <a:ea typeface="ＭＳ Ｐゴシック" pitchFamily="34" charset="-128"/>
            </a:endParaRPr>
          </a:p>
          <a:p>
            <a:pPr marL="571500" lvl="0" indent="-571500" algn="just" eaLnBrk="0" fontAlgn="base" hangingPunct="0">
              <a:spcBef>
                <a:spcPct val="0"/>
              </a:spcBef>
              <a:spcAft>
                <a:spcPct val="0"/>
              </a:spcAft>
              <a:buFont typeface="Arial" panose="020B0604020202020204" pitchFamily="34" charset="0"/>
              <a:buChar char="•"/>
            </a:pPr>
            <a:r>
              <a:rPr lang="en-GB" sz="1400" b="1" dirty="0">
                <a:solidFill>
                  <a:srgbClr val="FF0000"/>
                </a:solidFill>
                <a:latin typeface="Century Gothic" panose="020B0502020202020204" pitchFamily="34" charset="0"/>
                <a:ea typeface="ＭＳ Ｐゴシック" pitchFamily="34" charset="-128"/>
              </a:rPr>
              <a:t>Acquisition of the business interest of ETB in 2011</a:t>
            </a:r>
          </a:p>
          <a:p>
            <a:pPr marL="571500" lvl="0" indent="-571500" algn="just" eaLnBrk="0" fontAlgn="base" hangingPunct="0">
              <a:spcBef>
                <a:spcPct val="0"/>
              </a:spcBef>
              <a:spcAft>
                <a:spcPct val="0"/>
              </a:spcAft>
              <a:buFont typeface="Arial" panose="020B0604020202020204" pitchFamily="34" charset="0"/>
              <a:buChar char="•"/>
            </a:pPr>
            <a:endParaRPr lang="en-GB" sz="1400" b="1" dirty="0">
              <a:solidFill>
                <a:srgbClr val="FF0000"/>
              </a:solidFill>
              <a:latin typeface="Century Gothic" panose="020B0502020202020204" pitchFamily="34" charset="0"/>
              <a:ea typeface="ＭＳ Ｐゴシック" pitchFamily="34" charset="-128"/>
            </a:endParaRPr>
          </a:p>
          <a:p>
            <a:pPr marL="571500" lvl="0" indent="-571500" algn="just" eaLnBrk="0" fontAlgn="base" hangingPunct="0">
              <a:spcBef>
                <a:spcPct val="0"/>
              </a:spcBef>
              <a:spcAft>
                <a:spcPct val="0"/>
              </a:spcAft>
              <a:buFont typeface="Arial" panose="020B0604020202020204" pitchFamily="34" charset="0"/>
              <a:buChar char="•"/>
            </a:pPr>
            <a:r>
              <a:rPr lang="en-GB" sz="1400" b="1" dirty="0">
                <a:solidFill>
                  <a:srgbClr val="FF0000"/>
                </a:solidFill>
                <a:latin typeface="Century Gothic" panose="020B0502020202020204" pitchFamily="34" charset="0"/>
                <a:ea typeface="ＭＳ Ｐゴシック" pitchFamily="34" charset="-128"/>
              </a:rPr>
              <a:t>Sterling Bank is a full fledged National Bank with over 200 branches spread across the country</a:t>
            </a:r>
          </a:p>
          <a:p>
            <a:pPr lvl="0" algn="just" eaLnBrk="0" fontAlgn="base" hangingPunct="0">
              <a:spcBef>
                <a:spcPct val="0"/>
              </a:spcBef>
              <a:spcAft>
                <a:spcPct val="0"/>
              </a:spcAft>
            </a:pPr>
            <a:endParaRPr lang="en-GB" sz="900" b="1" dirty="0">
              <a:solidFill>
                <a:srgbClr val="FF0000"/>
              </a:solidFill>
              <a:latin typeface="Century Gothic" panose="020B0502020202020204" pitchFamily="34" charset="0"/>
              <a:ea typeface="ＭＳ Ｐゴシック" pitchFamily="34" charset="-128"/>
            </a:endParaRPr>
          </a:p>
          <a:p>
            <a:pPr lvl="0" algn="just" eaLnBrk="0" fontAlgn="base" hangingPunct="0">
              <a:spcBef>
                <a:spcPct val="0"/>
              </a:spcBef>
              <a:spcAft>
                <a:spcPct val="0"/>
              </a:spcAft>
            </a:pPr>
            <a:endParaRPr lang="en-GB" sz="500" b="1" dirty="0">
              <a:solidFill>
                <a:srgbClr val="FF0000"/>
              </a:solidFill>
              <a:latin typeface="Century Gothic" panose="020B0502020202020204" pitchFamily="34" charset="0"/>
              <a:ea typeface="ＭＳ Ｐゴシック" pitchFamily="34" charset="-128"/>
            </a:endParaRPr>
          </a:p>
          <a:p>
            <a:pPr marL="571500" lvl="0" indent="-571500" algn="just" eaLnBrk="0" fontAlgn="base" hangingPunct="0">
              <a:spcBef>
                <a:spcPct val="0"/>
              </a:spcBef>
              <a:spcAft>
                <a:spcPct val="0"/>
              </a:spcAft>
              <a:buFont typeface="Arial" panose="020B0604020202020204" pitchFamily="34" charset="0"/>
              <a:buChar char="•"/>
            </a:pPr>
            <a:r>
              <a:rPr lang="en-GB" sz="1400" b="1" dirty="0">
                <a:solidFill>
                  <a:srgbClr val="FF0000"/>
                </a:solidFill>
                <a:latin typeface="Century Gothic" panose="020B0502020202020204" pitchFamily="34" charset="0"/>
                <a:ea typeface="ＭＳ Ｐゴシック" pitchFamily="34" charset="-128"/>
              </a:rPr>
              <a:t>Sterling Bank Plc “ the one customer bank” is a full service national commercial bank in Nigeria with asset base close to a trillion naira and shareholders funds in up  to N100bn</a:t>
            </a:r>
          </a:p>
          <a:p>
            <a:pPr lvl="0" algn="just" eaLnBrk="0" fontAlgn="base" hangingPunct="0">
              <a:spcBef>
                <a:spcPct val="0"/>
              </a:spcBef>
              <a:spcAft>
                <a:spcPct val="0"/>
              </a:spcAft>
            </a:pPr>
            <a:endParaRPr lang="en-GB" sz="1100" b="1" dirty="0">
              <a:solidFill>
                <a:srgbClr val="FF0000"/>
              </a:solidFill>
              <a:latin typeface="Century Gothic" panose="020B0502020202020204" pitchFamily="34" charset="0"/>
              <a:ea typeface="ＭＳ Ｐゴシック" pitchFamily="34" charset="-128"/>
            </a:endParaRPr>
          </a:p>
          <a:p>
            <a:pPr lvl="0" algn="just" eaLnBrk="0" fontAlgn="base" hangingPunct="0">
              <a:spcBef>
                <a:spcPct val="0"/>
              </a:spcBef>
              <a:spcAft>
                <a:spcPct val="0"/>
              </a:spcAft>
            </a:pPr>
            <a:endParaRPr lang="en-GB" sz="800" b="1" dirty="0">
              <a:solidFill>
                <a:srgbClr val="FF0000"/>
              </a:solidFill>
              <a:latin typeface="Century Gothic" panose="020B0502020202020204" pitchFamily="34" charset="0"/>
              <a:ea typeface="ＭＳ Ｐゴシック" pitchFamily="34" charset="-128"/>
            </a:endParaRPr>
          </a:p>
          <a:p>
            <a:pPr marL="571500" lvl="0" indent="-571500" algn="just" eaLnBrk="0" fontAlgn="base" hangingPunct="0">
              <a:spcBef>
                <a:spcPct val="0"/>
              </a:spcBef>
              <a:spcAft>
                <a:spcPct val="0"/>
              </a:spcAft>
              <a:buFont typeface="Arial" panose="020B0604020202020204" pitchFamily="34" charset="0"/>
              <a:buChar char="•"/>
            </a:pPr>
            <a:r>
              <a:rPr lang="en-GB" sz="1400" b="1" dirty="0">
                <a:solidFill>
                  <a:srgbClr val="FF0000"/>
                </a:solidFill>
                <a:latin typeface="Century Gothic" panose="020B0502020202020204" pitchFamily="34" charset="0"/>
                <a:ea typeface="ＭＳ Ｐゴシック" pitchFamily="34" charset="-128"/>
              </a:rPr>
              <a:t>The bank has a diversified shareholding structure with no party holding more than 15% of the shareholding</a:t>
            </a:r>
          </a:p>
          <a:p>
            <a:pPr lvl="0" algn="just" eaLnBrk="0" fontAlgn="base" hangingPunct="0">
              <a:spcBef>
                <a:spcPct val="0"/>
              </a:spcBef>
              <a:spcAft>
                <a:spcPct val="0"/>
              </a:spcAft>
            </a:pPr>
            <a:endParaRPr lang="en-GB" sz="1400" b="1" dirty="0">
              <a:solidFill>
                <a:srgbClr val="FF0000"/>
              </a:solidFill>
              <a:latin typeface="Century Gothic" panose="020B0502020202020204" pitchFamily="34" charset="0"/>
              <a:ea typeface="ＭＳ Ｐゴシック" pitchFamily="34" charset="-128"/>
            </a:endParaRPr>
          </a:p>
          <a:p>
            <a:pPr marL="571500" lvl="0" indent="-571500" algn="just" eaLnBrk="0" fontAlgn="base" hangingPunct="0">
              <a:spcBef>
                <a:spcPct val="0"/>
              </a:spcBef>
              <a:spcAft>
                <a:spcPct val="0"/>
              </a:spcAft>
              <a:buFont typeface="Arial" panose="020B0604020202020204" pitchFamily="34" charset="0"/>
              <a:buChar char="•"/>
            </a:pPr>
            <a:r>
              <a:rPr lang="en-GB" sz="1400" b="1" dirty="0">
                <a:solidFill>
                  <a:srgbClr val="FF0000"/>
                </a:solidFill>
                <a:latin typeface="Century Gothic" panose="020B0502020202020204" pitchFamily="34" charset="0"/>
                <a:ea typeface="ＭＳ Ｐゴシック" pitchFamily="34" charset="-128"/>
              </a:rPr>
              <a:t>Sterling Bank has a strategic alliance with State Bank of India (SBI)</a:t>
            </a:r>
          </a:p>
          <a:p>
            <a:pPr marL="571500" lvl="0" indent="-571500" algn="just" eaLnBrk="0" fontAlgn="base" hangingPunct="0">
              <a:spcBef>
                <a:spcPct val="0"/>
              </a:spcBef>
              <a:spcAft>
                <a:spcPct val="0"/>
              </a:spcAft>
              <a:buFont typeface="Arial" panose="020B0604020202020204" pitchFamily="34" charset="0"/>
              <a:buChar char="•"/>
            </a:pPr>
            <a:endParaRPr lang="en-GB" sz="1400" b="1" dirty="0">
              <a:solidFill>
                <a:srgbClr val="FF0000"/>
              </a:solidFill>
              <a:latin typeface="Century Gothic" panose="020B0502020202020204" pitchFamily="34" charset="0"/>
              <a:ea typeface="ＭＳ Ｐゴシック" pitchFamily="34" charset="-128"/>
            </a:endParaRPr>
          </a:p>
          <a:p>
            <a:pPr marL="571500" lvl="0" indent="-571500" algn="just" eaLnBrk="0" fontAlgn="base" hangingPunct="0">
              <a:spcBef>
                <a:spcPct val="0"/>
              </a:spcBef>
              <a:spcAft>
                <a:spcPct val="0"/>
              </a:spcAft>
              <a:buFont typeface="Arial" panose="020B0604020202020204" pitchFamily="34" charset="0"/>
              <a:buChar char="•"/>
            </a:pPr>
            <a:r>
              <a:rPr lang="en-GB" sz="1400" b="1" dirty="0">
                <a:solidFill>
                  <a:srgbClr val="FF0000"/>
                </a:solidFill>
                <a:latin typeface="Century Gothic" panose="020B0502020202020204" pitchFamily="34" charset="0"/>
                <a:ea typeface="ＭＳ Ｐゴシック" pitchFamily="34" charset="-128"/>
              </a:rPr>
              <a:t>The Bank has Moody Rating of B2 with Stable Outlook, </a:t>
            </a:r>
            <a:r>
              <a:rPr lang="en-GB" sz="1400" b="1" dirty="0" err="1">
                <a:solidFill>
                  <a:srgbClr val="FF0000"/>
                </a:solidFill>
                <a:latin typeface="Century Gothic" panose="020B0502020202020204" pitchFamily="34" charset="0"/>
                <a:ea typeface="ＭＳ Ｐゴシック" pitchFamily="34" charset="-128"/>
              </a:rPr>
              <a:t>DataPro</a:t>
            </a:r>
            <a:r>
              <a:rPr lang="en-GB" sz="1400" b="1" dirty="0">
                <a:solidFill>
                  <a:srgbClr val="FF0000"/>
                </a:solidFill>
                <a:latin typeface="Century Gothic" panose="020B0502020202020204" pitchFamily="34" charset="0"/>
                <a:ea typeface="ＭＳ Ｐゴシック" pitchFamily="34" charset="-128"/>
              </a:rPr>
              <a:t> Limited of BB+ and A2 with GCR of A3 &amp; BBB for short and long term respectively with stable outlook</a:t>
            </a:r>
          </a:p>
          <a:p>
            <a:endParaRPr lang="en-GB" dirty="0"/>
          </a:p>
        </p:txBody>
      </p:sp>
    </p:spTree>
    <p:extLst>
      <p:ext uri="{BB962C8B-B14F-4D97-AF65-F5344CB8AC3E}">
        <p14:creationId xmlns:p14="http://schemas.microsoft.com/office/powerpoint/2010/main" val="1909372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ctr">
              <a:buNone/>
            </a:pPr>
            <a:endParaRPr lang="en-GB" dirty="0"/>
          </a:p>
          <a:p>
            <a:pPr marL="0" indent="0" algn="ctr">
              <a:buNone/>
            </a:pPr>
            <a:endParaRPr lang="en-GB" sz="2800" dirty="0">
              <a:latin typeface="Century Gothic" panose="020B0502020202020204" pitchFamily="34" charset="0"/>
            </a:endParaRPr>
          </a:p>
          <a:p>
            <a:pPr marL="0" indent="0" algn="just">
              <a:buNone/>
            </a:pPr>
            <a:r>
              <a:rPr lang="en-GB" sz="2400" dirty="0">
                <a:solidFill>
                  <a:schemeClr val="accent2"/>
                </a:solidFill>
              </a:rPr>
              <a:t>Sterling bank exploits in agric financing</a:t>
            </a: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Agenda 10</a:t>
            </a:r>
          </a:p>
        </p:txBody>
      </p:sp>
    </p:spTree>
    <p:extLst>
      <p:ext uri="{BB962C8B-B14F-4D97-AF65-F5344CB8AC3E}">
        <p14:creationId xmlns:p14="http://schemas.microsoft.com/office/powerpoint/2010/main" val="90563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GB" sz="2400" dirty="0">
                <a:latin typeface="Century Gothic" pitchFamily="34" charset="0"/>
              </a:rPr>
              <a:t>Exploits in Agricultural Financing</a:t>
            </a:r>
            <a:endParaRPr lang="en-US" sz="2400" dirty="0">
              <a:latin typeface="Century Gothic" pitchFamily="34" charset="0"/>
            </a:endParaRPr>
          </a:p>
        </p:txBody>
      </p:sp>
      <p:sp>
        <p:nvSpPr>
          <p:cNvPr id="2" name="Rectangle 1">
            <a:extLst>
              <a:ext uri="{FF2B5EF4-FFF2-40B4-BE49-F238E27FC236}">
                <a16:creationId xmlns:a16="http://schemas.microsoft.com/office/drawing/2014/main" id="{8CD194A3-34DF-47B7-AE62-93E122827B63}"/>
              </a:ext>
            </a:extLst>
          </p:cNvPr>
          <p:cNvSpPr/>
          <p:nvPr/>
        </p:nvSpPr>
        <p:spPr>
          <a:xfrm>
            <a:off x="810083" y="591334"/>
            <a:ext cx="7303311" cy="6363280"/>
          </a:xfrm>
          <a:prstGeom prst="rect">
            <a:avLst/>
          </a:prstGeom>
        </p:spPr>
        <p:txBody>
          <a:bodyPr wrap="square">
            <a:spAutoFit/>
          </a:bodyPr>
          <a:lstStyle/>
          <a:p>
            <a:pPr lvl="0" algn="just"/>
            <a:r>
              <a:rPr lang="en-GB" sz="1400" b="1" dirty="0">
                <a:solidFill>
                  <a:srgbClr val="FF0000"/>
                </a:solidFill>
                <a:latin typeface="Century Gothic"/>
                <a:ea typeface="ＭＳ Ｐゴシック" pitchFamily="34" charset="-128"/>
              </a:rPr>
              <a:t>Sterling Bank became active in Agric Finance in 2011 though financed some transactions through the Legacy Banks</a:t>
            </a:r>
          </a:p>
          <a:p>
            <a:pPr lvl="0" algn="just"/>
            <a:endParaRPr lang="en-GB" sz="1050" b="1" dirty="0">
              <a:solidFill>
                <a:srgbClr val="FF0000"/>
              </a:solidFill>
              <a:latin typeface="Century Gothic"/>
              <a:ea typeface="ＭＳ Ｐゴシック" pitchFamily="34" charset="-128"/>
            </a:endParaRPr>
          </a:p>
          <a:p>
            <a:pPr marL="285750" lvl="0" indent="-285750" algn="just">
              <a:buFont typeface="Arial" panose="020B0604020202020204" pitchFamily="34" charset="0"/>
              <a:buChar char="•"/>
            </a:pPr>
            <a:r>
              <a:rPr lang="en-US" sz="1200" b="1" dirty="0">
                <a:solidFill>
                  <a:srgbClr val="FF0000"/>
                </a:solidFill>
                <a:latin typeface="Century Gothic" panose="020B0502020202020204" pitchFamily="34" charset="0"/>
              </a:rPr>
              <a:t>Best Bank in Support of Agriculture by Business Day Banking Awards 2017</a:t>
            </a:r>
          </a:p>
          <a:p>
            <a:pPr marL="285750" lvl="0" indent="-285750" algn="just">
              <a:buFont typeface="Arial" panose="020B0604020202020204" pitchFamily="34" charset="0"/>
              <a:buChar char="•"/>
            </a:pPr>
            <a:endParaRPr lang="en-GB" sz="1050" b="1" i="1" dirty="0">
              <a:solidFill>
                <a:srgbClr val="FF0000"/>
              </a:solidFill>
              <a:latin typeface="Century Gothic" panose="020B0502020202020204" pitchFamily="34" charset="0"/>
            </a:endParaRPr>
          </a:p>
          <a:p>
            <a:pPr marL="285750" lvl="0" indent="-285750" algn="just">
              <a:buFont typeface="Arial" panose="020B0604020202020204" pitchFamily="34" charset="0"/>
              <a:buChar char="•"/>
            </a:pPr>
            <a:r>
              <a:rPr lang="en-GB" sz="1200" b="1" i="1" dirty="0">
                <a:solidFill>
                  <a:srgbClr val="FF0000"/>
                </a:solidFill>
                <a:latin typeface="Century Gothic" panose="020B0502020202020204" pitchFamily="34" charset="0"/>
              </a:rPr>
              <a:t>Agric Bank of the Year by Nigeria Agriculture Awards (2017)</a:t>
            </a:r>
          </a:p>
          <a:p>
            <a:pPr marL="285750" lvl="0" indent="-285750" algn="just">
              <a:buFont typeface="Arial" panose="020B0604020202020204" pitchFamily="34" charset="0"/>
              <a:buChar char="•"/>
            </a:pPr>
            <a:endParaRPr lang="en-GB" sz="1050" b="1" dirty="0">
              <a:solidFill>
                <a:srgbClr val="FF0000"/>
              </a:solidFill>
              <a:latin typeface="Century Gothic" panose="020B0502020202020204" pitchFamily="34" charset="0"/>
            </a:endParaRPr>
          </a:p>
          <a:p>
            <a:pPr marL="285750" lvl="0" indent="-285750" algn="just">
              <a:buFont typeface="Arial" panose="020B0604020202020204" pitchFamily="34" charset="0"/>
              <a:buChar char="•"/>
            </a:pPr>
            <a:r>
              <a:rPr lang="en-GB" sz="1200" b="1" i="1" dirty="0">
                <a:solidFill>
                  <a:srgbClr val="FF0000"/>
                </a:solidFill>
                <a:latin typeface="Century Gothic" panose="020B0502020202020204" pitchFamily="34" charset="0"/>
              </a:rPr>
              <a:t>Best Performing Bank in Commercial Agric Credit Scheme (CACS) by CBN (2014)</a:t>
            </a:r>
          </a:p>
          <a:p>
            <a:pPr marL="285750" lvl="0" indent="-285750" algn="just">
              <a:buFont typeface="Arial" panose="020B0604020202020204" pitchFamily="34" charset="0"/>
              <a:buChar char="•"/>
            </a:pPr>
            <a:endParaRPr lang="en-GB" sz="900" b="1" dirty="0">
              <a:solidFill>
                <a:srgbClr val="FF0000"/>
              </a:solidFill>
              <a:latin typeface="Century Gothic" panose="020B0502020202020204" pitchFamily="34" charset="0"/>
            </a:endParaRPr>
          </a:p>
          <a:p>
            <a:pPr marL="285750" lvl="0" indent="-285750" algn="just">
              <a:buFont typeface="Arial" panose="020B0604020202020204" pitchFamily="34" charset="0"/>
              <a:buChar char="•"/>
            </a:pPr>
            <a:r>
              <a:rPr lang="en-US" sz="1200" b="1" i="1" dirty="0">
                <a:solidFill>
                  <a:srgbClr val="FF0000"/>
                </a:solidFill>
                <a:latin typeface="Century Gothic" panose="020B0502020202020204" pitchFamily="34" charset="0"/>
              </a:rPr>
              <a:t>Agriculture Bank of the Year by APRNET (2014)</a:t>
            </a:r>
          </a:p>
          <a:p>
            <a:pPr marL="285750" lvl="0" indent="-285750" algn="just">
              <a:buFont typeface="Arial" panose="020B0604020202020204" pitchFamily="34" charset="0"/>
              <a:buChar char="•"/>
            </a:pPr>
            <a:endParaRPr lang="en-GB" sz="1000" b="1" dirty="0">
              <a:solidFill>
                <a:srgbClr val="FF0000"/>
              </a:solidFill>
              <a:latin typeface="Century Gothic" panose="020B0502020202020204" pitchFamily="34" charset="0"/>
            </a:endParaRPr>
          </a:p>
          <a:p>
            <a:pPr marL="285750" lvl="0" indent="-285750" algn="just">
              <a:buFont typeface="Arial" panose="020B0604020202020204" pitchFamily="34" charset="0"/>
              <a:buChar char="•"/>
            </a:pPr>
            <a:r>
              <a:rPr lang="en-GB" sz="1200" b="1" i="1" dirty="0">
                <a:solidFill>
                  <a:srgbClr val="FF0000"/>
                </a:solidFill>
                <a:latin typeface="Century Gothic" panose="020B0502020202020204" pitchFamily="34" charset="0"/>
              </a:rPr>
              <a:t>First commercial bank to lend under the CBN Anchor Borrowers’ Programme (ABP) under which over 22,000 smallholder farmers were mobilized in Kebbi, Zamfara, Kaduna, Sokoto and Oyo States</a:t>
            </a:r>
          </a:p>
          <a:p>
            <a:pPr marL="285750" lvl="0" indent="-285750" algn="just">
              <a:buFont typeface="Arial" panose="020B0604020202020204" pitchFamily="34" charset="0"/>
              <a:buChar char="•"/>
            </a:pPr>
            <a:endParaRPr lang="en-GB" sz="1000" b="1" dirty="0">
              <a:solidFill>
                <a:srgbClr val="FF0000"/>
              </a:solidFill>
              <a:latin typeface="Century Gothic" panose="020B0502020202020204" pitchFamily="34" charset="0"/>
            </a:endParaRPr>
          </a:p>
          <a:p>
            <a:pPr marL="285750" lvl="0" indent="-285750" algn="just">
              <a:buFont typeface="Arial" panose="020B0604020202020204" pitchFamily="34" charset="0"/>
              <a:buChar char="•"/>
            </a:pPr>
            <a:r>
              <a:rPr lang="en-GB" sz="1200" b="1" i="1" dirty="0">
                <a:solidFill>
                  <a:srgbClr val="FF0000"/>
                </a:solidFill>
                <a:latin typeface="Century Gothic" panose="020B0502020202020204" pitchFamily="34" charset="0"/>
              </a:rPr>
              <a:t>First Commercial Bank to access NIRSAL Scheme</a:t>
            </a:r>
          </a:p>
          <a:p>
            <a:pPr marL="285750" lvl="0" indent="-285750" algn="just">
              <a:buFont typeface="Arial" panose="020B0604020202020204" pitchFamily="34" charset="0"/>
              <a:buChar char="•"/>
            </a:pPr>
            <a:endParaRPr lang="en-GB" sz="700" b="1" dirty="0">
              <a:solidFill>
                <a:srgbClr val="FF0000"/>
              </a:solidFill>
              <a:latin typeface="Century Gothic" panose="020B0502020202020204" pitchFamily="34" charset="0"/>
            </a:endParaRPr>
          </a:p>
          <a:p>
            <a:pPr marL="285750" lvl="0" indent="-285750" algn="just">
              <a:buFont typeface="Arial" panose="020B0604020202020204" pitchFamily="34" charset="0"/>
              <a:buChar char="•"/>
            </a:pPr>
            <a:r>
              <a:rPr lang="en-GB" sz="1200" b="1" i="1" dirty="0">
                <a:solidFill>
                  <a:srgbClr val="FF0000"/>
                </a:solidFill>
                <a:latin typeface="Century Gothic" panose="020B0502020202020204" pitchFamily="34" charset="0"/>
              </a:rPr>
              <a:t>Pioneer Bank in Growth Enhancement Support Scheme and Mechanisation drive (GES)</a:t>
            </a:r>
          </a:p>
          <a:p>
            <a:pPr marL="285750" lvl="0" indent="-285750" algn="just">
              <a:buFont typeface="Arial" panose="020B0604020202020204" pitchFamily="34" charset="0"/>
              <a:buChar char="•"/>
            </a:pPr>
            <a:endParaRPr lang="en-GB" sz="1200" b="1" dirty="0">
              <a:solidFill>
                <a:srgbClr val="FF0000"/>
              </a:solidFill>
              <a:latin typeface="Century Gothic" panose="020B0502020202020204" pitchFamily="34" charset="0"/>
            </a:endParaRPr>
          </a:p>
          <a:p>
            <a:pPr marL="285750" lvl="0" indent="-285750" algn="just">
              <a:buFont typeface="Arial" panose="020B0604020202020204" pitchFamily="34" charset="0"/>
              <a:buChar char="•"/>
            </a:pPr>
            <a:r>
              <a:rPr lang="en-GB" sz="1200" b="1" i="1" dirty="0">
                <a:solidFill>
                  <a:srgbClr val="FF0000"/>
                </a:solidFill>
                <a:latin typeface="Century Gothic" panose="020B0502020202020204" pitchFamily="34" charset="0"/>
              </a:rPr>
              <a:t>Part of the team that drafted the guidelines for the Agricultural Sector Sustainable Banking Principle for the Bankers Committee</a:t>
            </a:r>
          </a:p>
          <a:p>
            <a:pPr marL="285750" lvl="0" indent="-285750" algn="just">
              <a:buFont typeface="Arial" panose="020B0604020202020204" pitchFamily="34" charset="0"/>
              <a:buChar char="•"/>
            </a:pPr>
            <a:endParaRPr lang="en-GB" sz="900" b="1" dirty="0">
              <a:solidFill>
                <a:srgbClr val="FF0000"/>
              </a:solidFill>
              <a:latin typeface="Century Gothic" panose="020B0502020202020204" pitchFamily="34" charset="0"/>
            </a:endParaRPr>
          </a:p>
          <a:p>
            <a:pPr marL="285750" lvl="0" indent="-285750" algn="just">
              <a:buFont typeface="Arial" panose="020B0604020202020204" pitchFamily="34" charset="0"/>
              <a:buChar char="•"/>
            </a:pPr>
            <a:r>
              <a:rPr lang="en-GB" sz="1200" b="1" i="1" dirty="0">
                <a:solidFill>
                  <a:srgbClr val="FF0000"/>
                </a:solidFill>
                <a:latin typeface="Century Gothic" panose="020B0502020202020204" pitchFamily="34" charset="0"/>
              </a:rPr>
              <a:t>Developed Strategic partnership with World Bank, AfDB, USAID, UK-DFID, MADE-UK and other development finance institutions</a:t>
            </a:r>
          </a:p>
          <a:p>
            <a:pPr marL="285750" lvl="0" indent="-285750" algn="just">
              <a:buFont typeface="Arial" panose="020B0604020202020204" pitchFamily="34" charset="0"/>
              <a:buChar char="•"/>
            </a:pPr>
            <a:endParaRPr lang="en-GB" sz="700" b="1" dirty="0">
              <a:solidFill>
                <a:srgbClr val="FF0000"/>
              </a:solidFill>
              <a:latin typeface="Century Gothic" panose="020B0502020202020204" pitchFamily="34" charset="0"/>
            </a:endParaRPr>
          </a:p>
          <a:p>
            <a:pPr marL="285750" lvl="0" indent="-285750" algn="just">
              <a:buFont typeface="Arial" panose="020B0604020202020204" pitchFamily="34" charset="0"/>
              <a:buChar char="•"/>
            </a:pPr>
            <a:r>
              <a:rPr lang="en-GB" sz="1200" b="1" i="1" dirty="0">
                <a:solidFill>
                  <a:srgbClr val="FF0000"/>
                </a:solidFill>
                <a:latin typeface="Century Gothic" panose="020B0502020202020204" pitchFamily="34" charset="0"/>
              </a:rPr>
              <a:t>Partnered with some State Governments on their Agric. Intervention programmes.  Osun, </a:t>
            </a:r>
            <a:r>
              <a:rPr lang="en-GB" sz="1200" b="1" i="1" dirty="0" err="1">
                <a:solidFill>
                  <a:srgbClr val="FF0000"/>
                </a:solidFill>
                <a:latin typeface="Century Gothic" panose="020B0502020202020204" pitchFamily="34" charset="0"/>
              </a:rPr>
              <a:t>Kwara</a:t>
            </a:r>
            <a:r>
              <a:rPr lang="en-GB" sz="1200" b="1" i="1" dirty="0">
                <a:solidFill>
                  <a:srgbClr val="FF0000"/>
                </a:solidFill>
                <a:latin typeface="Century Gothic" panose="020B0502020202020204" pitchFamily="34" charset="0"/>
              </a:rPr>
              <a:t>, Ondo, Ogun and Bauchi states etc inclusive</a:t>
            </a:r>
          </a:p>
          <a:p>
            <a:pPr marL="285750" lvl="0" indent="-285750" algn="just">
              <a:buFont typeface="Arial" panose="020B0604020202020204" pitchFamily="34" charset="0"/>
              <a:buChar char="•"/>
            </a:pPr>
            <a:endParaRPr lang="en-GB" sz="900" b="1" dirty="0">
              <a:solidFill>
                <a:srgbClr val="FF0000"/>
              </a:solidFill>
              <a:latin typeface="Century Gothic" panose="020B0502020202020204" pitchFamily="34" charset="0"/>
            </a:endParaRPr>
          </a:p>
          <a:p>
            <a:pPr marL="285750" lvl="0" indent="-285750" algn="just">
              <a:buFont typeface="Arial" panose="020B0604020202020204" pitchFamily="34" charset="0"/>
              <a:buChar char="•"/>
            </a:pPr>
            <a:r>
              <a:rPr lang="en-GB" sz="1200" b="1" i="1" dirty="0">
                <a:solidFill>
                  <a:srgbClr val="FF0000"/>
                </a:solidFill>
                <a:latin typeface="Century Gothic" panose="020B0502020202020204" pitchFamily="34" charset="0"/>
              </a:rPr>
              <a:t>Financed the largest Soya Bean Milling Plant in Sub-Saharan Africa and the Largest Rice Mill in Nigeria</a:t>
            </a:r>
          </a:p>
          <a:p>
            <a:pPr lvl="0" algn="just"/>
            <a:endParaRPr lang="en-GB" sz="900" b="1" dirty="0">
              <a:solidFill>
                <a:srgbClr val="FF0000"/>
              </a:solidFill>
              <a:latin typeface="Century Gothic" panose="020B0502020202020204" pitchFamily="34" charset="0"/>
            </a:endParaRPr>
          </a:p>
          <a:p>
            <a:pPr marL="285750" lvl="0" indent="-285750" algn="just">
              <a:buFont typeface="Arial" panose="020B0604020202020204" pitchFamily="34" charset="0"/>
              <a:buChar char="•"/>
            </a:pPr>
            <a:r>
              <a:rPr lang="en-GB" sz="1200" b="1" i="1" dirty="0">
                <a:solidFill>
                  <a:srgbClr val="FF0000"/>
                </a:solidFill>
                <a:latin typeface="Century Gothic" panose="020B0502020202020204" pitchFamily="34" charset="0"/>
              </a:rPr>
              <a:t>Correspondent bank to NIRSAL and partnership with NIRSAL on their Anchor Borrowers Programme by providing banking and agency banking services for loan administration to their farmers across the country</a:t>
            </a:r>
            <a:endParaRPr lang="en-GB" sz="1200" b="1" dirty="0">
              <a:solidFill>
                <a:srgbClr val="FF0000"/>
              </a:solidFill>
              <a:latin typeface="Century Gothic" panose="020B0502020202020204" pitchFamily="34" charset="0"/>
            </a:endParaRPr>
          </a:p>
          <a:p>
            <a:pPr lvl="0" algn="just"/>
            <a:endParaRPr lang="en-GB" sz="1400" b="1" dirty="0">
              <a:solidFill>
                <a:srgbClr val="000000"/>
              </a:solidFill>
              <a:latin typeface="Century Gothic"/>
              <a:ea typeface="ＭＳ Ｐゴシック" pitchFamily="34" charset="-128"/>
            </a:endParaRPr>
          </a:p>
        </p:txBody>
      </p:sp>
    </p:spTree>
    <p:extLst>
      <p:ext uri="{BB962C8B-B14F-4D97-AF65-F5344CB8AC3E}">
        <p14:creationId xmlns:p14="http://schemas.microsoft.com/office/powerpoint/2010/main" val="3551164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r>
              <a:rPr lang="en-GB" sz="2000" dirty="0"/>
              <a:t>Exploits in Agricultural Financing: Private Sector</a:t>
            </a:r>
            <a:endParaRPr lang="en-US" sz="2000" dirty="0">
              <a:latin typeface="Century Gothic" pitchFamily="34" charset="0"/>
            </a:endParaRPr>
          </a:p>
        </p:txBody>
      </p:sp>
      <p:sp>
        <p:nvSpPr>
          <p:cNvPr id="2" name="Rectangle 1">
            <a:extLst>
              <a:ext uri="{FF2B5EF4-FFF2-40B4-BE49-F238E27FC236}">
                <a16:creationId xmlns:a16="http://schemas.microsoft.com/office/drawing/2014/main" id="{5CC809DB-77FD-4B2B-AC14-F13FE4A59ADB}"/>
              </a:ext>
            </a:extLst>
          </p:cNvPr>
          <p:cNvSpPr/>
          <p:nvPr/>
        </p:nvSpPr>
        <p:spPr>
          <a:xfrm>
            <a:off x="495794" y="597426"/>
            <a:ext cx="8084679" cy="2462213"/>
          </a:xfrm>
          <a:prstGeom prst="rect">
            <a:avLst/>
          </a:prstGeom>
        </p:spPr>
        <p:txBody>
          <a:bodyPr wrap="square">
            <a:spAutoFit/>
          </a:bodyPr>
          <a:lstStyle/>
          <a:p>
            <a:pPr marL="285750" lvl="0" indent="-285750" algn="just">
              <a:buFont typeface="Arial" panose="020B0604020202020204" pitchFamily="34" charset="0"/>
              <a:buChar char="•"/>
            </a:pPr>
            <a:r>
              <a:rPr lang="en-GB" sz="1400" b="1" dirty="0">
                <a:solidFill>
                  <a:srgbClr val="FF0000"/>
                </a:solidFill>
                <a:latin typeface="Century Gothic"/>
              </a:rPr>
              <a:t>We financed the largest Multi Billion </a:t>
            </a:r>
            <a:r>
              <a:rPr lang="en-GB" sz="1400" b="1" dirty="0" err="1">
                <a:solidFill>
                  <a:srgbClr val="FF0000"/>
                </a:solidFill>
                <a:latin typeface="Century Gothic"/>
              </a:rPr>
              <a:t>Soyabean</a:t>
            </a:r>
            <a:r>
              <a:rPr lang="en-GB" sz="1400" b="1" dirty="0">
                <a:solidFill>
                  <a:srgbClr val="FF0000"/>
                </a:solidFill>
                <a:latin typeface="Century Gothic"/>
              </a:rPr>
              <a:t> Refinery Plant in Sub-Saharan Africa. Its located in Ibadan, Oyo State</a:t>
            </a:r>
          </a:p>
          <a:p>
            <a:pPr lvl="0" algn="just"/>
            <a:endParaRPr lang="en-GB" sz="1400" b="1" dirty="0">
              <a:solidFill>
                <a:srgbClr val="FF0000"/>
              </a:solidFill>
              <a:latin typeface="Century Gothic"/>
            </a:endParaRPr>
          </a:p>
          <a:p>
            <a:pPr marL="285750" lvl="0" indent="-285750" algn="just">
              <a:buFont typeface="Arial" panose="020B0604020202020204" pitchFamily="34" charset="0"/>
              <a:buChar char="•"/>
            </a:pPr>
            <a:r>
              <a:rPr lang="en-GB" sz="1400" b="1" dirty="0">
                <a:solidFill>
                  <a:srgbClr val="FF0000"/>
                </a:solidFill>
                <a:latin typeface="Century Gothic"/>
              </a:rPr>
              <a:t>We financed one of the largest Rice Mill Processing Plant in Kebbi State. The Mill was at the centre of Lagos State ‘’LAKE RICE” Success in 2016</a:t>
            </a:r>
          </a:p>
          <a:p>
            <a:pPr lvl="0" algn="just"/>
            <a:endParaRPr lang="en-GB" sz="1400" b="1" dirty="0">
              <a:solidFill>
                <a:srgbClr val="FF0000"/>
              </a:solidFill>
              <a:latin typeface="Century Gothic"/>
            </a:endParaRPr>
          </a:p>
          <a:p>
            <a:pPr marL="285750" lvl="0" indent="-285750" algn="just">
              <a:buFont typeface="Arial" panose="020B0604020202020204" pitchFamily="34" charset="0"/>
              <a:buChar char="•"/>
            </a:pPr>
            <a:r>
              <a:rPr lang="en-GB" sz="1400" b="1" dirty="0">
                <a:solidFill>
                  <a:srgbClr val="FF0000"/>
                </a:solidFill>
                <a:latin typeface="Century Gothic"/>
              </a:rPr>
              <a:t>Part financing the working capital for the newly established WACOT Rice Mill in Kebbi State</a:t>
            </a:r>
          </a:p>
          <a:p>
            <a:pPr lvl="0" algn="just"/>
            <a:endParaRPr lang="en-GB" sz="1400" b="1" dirty="0">
              <a:solidFill>
                <a:srgbClr val="FF0000"/>
              </a:solidFill>
              <a:latin typeface="Century Gothic"/>
            </a:endParaRPr>
          </a:p>
          <a:p>
            <a:pPr marL="285750" lvl="0" indent="-285750" algn="just">
              <a:buFont typeface="Arial" panose="020B0604020202020204" pitchFamily="34" charset="0"/>
              <a:buChar char="•"/>
            </a:pPr>
            <a:r>
              <a:rPr lang="en-US" sz="1400" b="1" dirty="0">
                <a:solidFill>
                  <a:srgbClr val="FF0000"/>
                </a:solidFill>
                <a:latin typeface="Century Gothic"/>
              </a:rPr>
              <a:t>Sterling Bank recently financed production of raw materials for the following companies leveraging on the Anchor Borrowers Scheme:</a:t>
            </a:r>
          </a:p>
        </p:txBody>
      </p:sp>
      <p:pic>
        <p:nvPicPr>
          <p:cNvPr id="5" name="Picture 4">
            <a:extLst>
              <a:ext uri="{FF2B5EF4-FFF2-40B4-BE49-F238E27FC236}">
                <a16:creationId xmlns:a16="http://schemas.microsoft.com/office/drawing/2014/main" id="{03517A98-4601-4C64-ADBC-EFD618D97E89}"/>
              </a:ext>
            </a:extLst>
          </p:cNvPr>
          <p:cNvPicPr>
            <a:picLocks noChangeAspect="1"/>
          </p:cNvPicPr>
          <p:nvPr/>
        </p:nvPicPr>
        <p:blipFill>
          <a:blip r:embed="rId2"/>
          <a:stretch>
            <a:fillRect/>
          </a:stretch>
        </p:blipFill>
        <p:spPr>
          <a:xfrm>
            <a:off x="495794" y="3059639"/>
            <a:ext cx="8318597" cy="2965717"/>
          </a:xfrm>
          <a:prstGeom prst="rect">
            <a:avLst/>
          </a:prstGeom>
        </p:spPr>
      </p:pic>
    </p:spTree>
    <p:extLst>
      <p:ext uri="{BB962C8B-B14F-4D97-AF65-F5344CB8AC3E}">
        <p14:creationId xmlns:p14="http://schemas.microsoft.com/office/powerpoint/2010/main" val="632313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r>
              <a:rPr lang="en-GB" sz="2000" dirty="0"/>
              <a:t>Exploits in Agricultural Financing: public Sector</a:t>
            </a:r>
            <a:endParaRPr lang="en-US" sz="2000" dirty="0">
              <a:latin typeface="Century Gothic" pitchFamily="34" charset="0"/>
            </a:endParaRPr>
          </a:p>
        </p:txBody>
      </p:sp>
      <p:sp>
        <p:nvSpPr>
          <p:cNvPr id="2" name="Rectangle 1">
            <a:extLst>
              <a:ext uri="{FF2B5EF4-FFF2-40B4-BE49-F238E27FC236}">
                <a16:creationId xmlns:a16="http://schemas.microsoft.com/office/drawing/2014/main" id="{5CC809DB-77FD-4B2B-AC14-F13FE4A59ADB}"/>
              </a:ext>
            </a:extLst>
          </p:cNvPr>
          <p:cNvSpPr/>
          <p:nvPr/>
        </p:nvSpPr>
        <p:spPr>
          <a:xfrm>
            <a:off x="495794" y="597426"/>
            <a:ext cx="8084679" cy="5709255"/>
          </a:xfrm>
          <a:prstGeom prst="rect">
            <a:avLst/>
          </a:prstGeom>
        </p:spPr>
        <p:txBody>
          <a:bodyPr wrap="square">
            <a:spAutoFit/>
          </a:bodyPr>
          <a:lstStyle/>
          <a:p>
            <a:pPr lvl="0">
              <a:buClr>
                <a:prstClr val="black"/>
              </a:buClr>
            </a:pPr>
            <a:r>
              <a:rPr lang="en-GB" sz="1600" b="1" dirty="0">
                <a:latin typeface="Century Gothic" panose="020B0502020202020204" pitchFamily="34" charset="0"/>
                <a:ea typeface="MS PGothic" panose="020B0600070205080204" pitchFamily="34" charset="-128"/>
              </a:rPr>
              <a:t>1. </a:t>
            </a:r>
            <a:r>
              <a:rPr lang="en-GB" sz="1600" b="1" dirty="0">
                <a:solidFill>
                  <a:srgbClr val="FF0000"/>
                </a:solidFill>
                <a:latin typeface="Century Gothic" panose="020B0502020202020204" pitchFamily="34" charset="0"/>
                <a:ea typeface="MS PGothic" panose="020B0600070205080204" pitchFamily="34" charset="-128"/>
              </a:rPr>
              <a:t>Osun State Government </a:t>
            </a:r>
          </a:p>
          <a:p>
            <a:pPr marL="742950" lvl="1" indent="-285750">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Broilers </a:t>
            </a:r>
            <a:r>
              <a:rPr lang="en-GB" sz="1400" dirty="0" err="1">
                <a:solidFill>
                  <a:srgbClr val="FF0000"/>
                </a:solidFill>
                <a:latin typeface="Century Gothic" panose="020B0502020202020204" pitchFamily="34" charset="0"/>
                <a:ea typeface="MS PGothic" panose="020B0600070205080204" pitchFamily="34" charset="-128"/>
              </a:rPr>
              <a:t>Outgrowers</a:t>
            </a:r>
            <a:r>
              <a:rPr lang="en-GB" sz="1400" dirty="0">
                <a:solidFill>
                  <a:srgbClr val="FF0000"/>
                </a:solidFill>
                <a:latin typeface="Century Gothic" panose="020B0502020202020204" pitchFamily="34" charset="0"/>
                <a:ea typeface="MS PGothic" panose="020B0600070205080204" pitchFamily="34" charset="-128"/>
              </a:rPr>
              <a:t> Programme for School feeding</a:t>
            </a:r>
          </a:p>
          <a:p>
            <a:pPr marL="742950" lvl="1" indent="-285750">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Fish </a:t>
            </a:r>
            <a:r>
              <a:rPr lang="en-GB" sz="1400" dirty="0" err="1">
                <a:solidFill>
                  <a:srgbClr val="FF0000"/>
                </a:solidFill>
                <a:latin typeface="Century Gothic" panose="020B0502020202020204" pitchFamily="34" charset="0"/>
                <a:ea typeface="MS PGothic" panose="020B0600070205080204" pitchFamily="34" charset="-128"/>
              </a:rPr>
              <a:t>outgrower</a:t>
            </a:r>
            <a:r>
              <a:rPr lang="en-GB" sz="1400" dirty="0">
                <a:solidFill>
                  <a:srgbClr val="FF0000"/>
                </a:solidFill>
                <a:latin typeface="Century Gothic" panose="020B0502020202020204" pitchFamily="34" charset="0"/>
                <a:ea typeface="MS PGothic" panose="020B0600070205080204" pitchFamily="34" charset="-128"/>
              </a:rPr>
              <a:t> Programme for School Feeding</a:t>
            </a:r>
          </a:p>
          <a:p>
            <a:pPr marL="742950" lvl="1" indent="-285750">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Feeder Access road from rural areas to urban centres</a:t>
            </a:r>
          </a:p>
          <a:p>
            <a:pPr marL="57150" lvl="0" indent="0">
              <a:buClr>
                <a:prstClr val="black"/>
              </a:buClr>
              <a:buNone/>
            </a:pPr>
            <a:endParaRPr lang="en-GB" sz="900" dirty="0">
              <a:solidFill>
                <a:srgbClr val="FF0000"/>
              </a:solidFill>
              <a:latin typeface="Century Gothic" panose="020B0502020202020204" pitchFamily="34" charset="0"/>
              <a:ea typeface="MS PGothic" panose="020B0600070205080204" pitchFamily="34" charset="-128"/>
            </a:endParaRPr>
          </a:p>
          <a:p>
            <a:pPr lvl="0" indent="-285750">
              <a:buClr>
                <a:prstClr val="black"/>
              </a:buClr>
            </a:pPr>
            <a:r>
              <a:rPr lang="en-GB" sz="1600" b="1" dirty="0">
                <a:solidFill>
                  <a:srgbClr val="FF0000"/>
                </a:solidFill>
                <a:latin typeface="Century Gothic" panose="020B0502020202020204" pitchFamily="34" charset="0"/>
                <a:ea typeface="MS PGothic" panose="020B0600070205080204" pitchFamily="34" charset="-128"/>
              </a:rPr>
              <a:t>2. </a:t>
            </a:r>
            <a:r>
              <a:rPr lang="en-GB" sz="1600" b="1" dirty="0" err="1">
                <a:solidFill>
                  <a:srgbClr val="FF0000"/>
                </a:solidFill>
                <a:latin typeface="Century Gothic" panose="020B0502020202020204" pitchFamily="34" charset="0"/>
                <a:ea typeface="MS PGothic" panose="020B0600070205080204" pitchFamily="34" charset="-128"/>
              </a:rPr>
              <a:t>Kwara</a:t>
            </a:r>
            <a:r>
              <a:rPr lang="en-GB" sz="1600" b="1" dirty="0">
                <a:solidFill>
                  <a:srgbClr val="FF0000"/>
                </a:solidFill>
                <a:latin typeface="Century Gothic" panose="020B0502020202020204" pitchFamily="34" charset="0"/>
                <a:ea typeface="MS PGothic" panose="020B0600070205080204" pitchFamily="34" charset="-128"/>
              </a:rPr>
              <a:t> State Government</a:t>
            </a:r>
          </a:p>
          <a:p>
            <a:pPr marL="742950" lvl="1" indent="-285750" algn="just">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Rural access Road programme: Construction of feeder road, culverts and Bridges to link rural areas to urban centres and facilitate product market access</a:t>
            </a:r>
          </a:p>
          <a:p>
            <a:pPr lvl="1" algn="just">
              <a:buClr>
                <a:prstClr val="black"/>
              </a:buClr>
            </a:pPr>
            <a:endParaRPr lang="en-GB" sz="1400" dirty="0">
              <a:solidFill>
                <a:srgbClr val="FF0000"/>
              </a:solidFill>
              <a:latin typeface="Century Gothic" panose="020B0502020202020204" pitchFamily="34" charset="0"/>
              <a:ea typeface="MS PGothic" panose="020B0600070205080204" pitchFamily="34" charset="-128"/>
            </a:endParaRPr>
          </a:p>
          <a:p>
            <a:pPr algn="just">
              <a:buClr>
                <a:prstClr val="black"/>
              </a:buClr>
            </a:pPr>
            <a:r>
              <a:rPr lang="en-GB" sz="1600" b="1" dirty="0">
                <a:solidFill>
                  <a:srgbClr val="FF0000"/>
                </a:solidFill>
                <a:latin typeface="Century Gothic" panose="020B0502020202020204" pitchFamily="34" charset="0"/>
                <a:ea typeface="MS PGothic" panose="020B0600070205080204" pitchFamily="34" charset="-128"/>
              </a:rPr>
              <a:t>3</a:t>
            </a:r>
            <a:r>
              <a:rPr lang="en-GB" sz="1600" dirty="0">
                <a:solidFill>
                  <a:srgbClr val="FF0000"/>
                </a:solidFill>
                <a:latin typeface="Century Gothic" panose="020B0502020202020204" pitchFamily="34" charset="0"/>
                <a:ea typeface="MS PGothic" panose="020B0600070205080204" pitchFamily="34" charset="-128"/>
              </a:rPr>
              <a:t>. </a:t>
            </a:r>
            <a:r>
              <a:rPr lang="en-GB" sz="1600" b="1" dirty="0">
                <a:solidFill>
                  <a:srgbClr val="FF0000"/>
                </a:solidFill>
                <a:latin typeface="Century Gothic" panose="020B0502020202020204" pitchFamily="34" charset="0"/>
                <a:ea typeface="MS PGothic" panose="020B0600070205080204" pitchFamily="34" charset="-128"/>
              </a:rPr>
              <a:t>Ondo State</a:t>
            </a:r>
          </a:p>
          <a:p>
            <a:pPr marL="742950" lvl="1" indent="-285750">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Youth Employment Programme. Establishment of </a:t>
            </a:r>
            <a:r>
              <a:rPr lang="en-GB" sz="1400" dirty="0" err="1">
                <a:solidFill>
                  <a:srgbClr val="FF0000"/>
                </a:solidFill>
                <a:latin typeface="Century Gothic" panose="020B0502020202020204" pitchFamily="34" charset="0"/>
                <a:ea typeface="MS PGothic" panose="020B0600070205080204" pitchFamily="34" charset="-128"/>
              </a:rPr>
              <a:t>Agro</a:t>
            </a:r>
            <a:r>
              <a:rPr lang="en-GB" sz="1400" dirty="0">
                <a:solidFill>
                  <a:srgbClr val="FF0000"/>
                </a:solidFill>
                <a:latin typeface="Century Gothic" panose="020B0502020202020204" pitchFamily="34" charset="0"/>
                <a:ea typeface="MS PGothic" panose="020B0600070205080204" pitchFamily="34" charset="-128"/>
              </a:rPr>
              <a:t> Cities in Ore, </a:t>
            </a:r>
            <a:r>
              <a:rPr lang="en-GB" sz="1400" dirty="0" err="1">
                <a:solidFill>
                  <a:srgbClr val="FF0000"/>
                </a:solidFill>
                <a:latin typeface="Century Gothic" panose="020B0502020202020204" pitchFamily="34" charset="0"/>
                <a:ea typeface="MS PGothic" panose="020B0600070205080204" pitchFamily="34" charset="-128"/>
              </a:rPr>
              <a:t>Awuga</a:t>
            </a:r>
            <a:r>
              <a:rPr lang="en-GB" sz="1400" dirty="0">
                <a:solidFill>
                  <a:srgbClr val="FF0000"/>
                </a:solidFill>
                <a:latin typeface="Century Gothic" panose="020B0502020202020204" pitchFamily="34" charset="0"/>
                <a:ea typeface="MS PGothic" panose="020B0600070205080204" pitchFamily="34" charset="-128"/>
              </a:rPr>
              <a:t> and </a:t>
            </a:r>
            <a:r>
              <a:rPr lang="en-GB" sz="1400" dirty="0" err="1">
                <a:solidFill>
                  <a:srgbClr val="FF0000"/>
                </a:solidFill>
                <a:latin typeface="Century Gothic" panose="020B0502020202020204" pitchFamily="34" charset="0"/>
                <a:ea typeface="MS PGothic" panose="020B0600070205080204" pitchFamily="34" charset="-128"/>
              </a:rPr>
              <a:t>Ikare</a:t>
            </a:r>
            <a:r>
              <a:rPr lang="en-GB" sz="1400" dirty="0">
                <a:solidFill>
                  <a:srgbClr val="FF0000"/>
                </a:solidFill>
                <a:latin typeface="Century Gothic" panose="020B0502020202020204" pitchFamily="34" charset="0"/>
                <a:ea typeface="MS PGothic" panose="020B0600070205080204" pitchFamily="34" charset="-128"/>
              </a:rPr>
              <a:t>. </a:t>
            </a:r>
          </a:p>
          <a:p>
            <a:pPr marL="742950" lvl="1" indent="-285750">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 Poultry value chain production</a:t>
            </a:r>
          </a:p>
          <a:p>
            <a:pPr marL="742950" lvl="1" indent="-285750">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 Crop production </a:t>
            </a:r>
            <a:r>
              <a:rPr lang="en-GB" sz="1400" dirty="0" err="1">
                <a:solidFill>
                  <a:srgbClr val="FF0000"/>
                </a:solidFill>
                <a:latin typeface="Century Gothic" panose="020B0502020202020204" pitchFamily="34" charset="0"/>
                <a:ea typeface="MS PGothic" panose="020B0600070205080204" pitchFamily="34" charset="-128"/>
              </a:rPr>
              <a:t>e.g</a:t>
            </a:r>
            <a:r>
              <a:rPr lang="en-GB" sz="1400" dirty="0">
                <a:solidFill>
                  <a:srgbClr val="FF0000"/>
                </a:solidFill>
                <a:latin typeface="Century Gothic" panose="020B0502020202020204" pitchFamily="34" charset="0"/>
                <a:ea typeface="MS PGothic" panose="020B0600070205080204" pitchFamily="34" charset="-128"/>
              </a:rPr>
              <a:t> cassava, maize and </a:t>
            </a:r>
            <a:r>
              <a:rPr lang="en-GB" sz="1400" dirty="0" err="1">
                <a:solidFill>
                  <a:srgbClr val="FF0000"/>
                </a:solidFill>
                <a:latin typeface="Century Gothic" panose="020B0502020202020204" pitchFamily="34" charset="0"/>
                <a:ea typeface="MS PGothic" panose="020B0600070205080204" pitchFamily="34" charset="-128"/>
              </a:rPr>
              <a:t>soyabean</a:t>
            </a:r>
            <a:r>
              <a:rPr lang="en-GB" sz="1400" dirty="0">
                <a:solidFill>
                  <a:srgbClr val="FF0000"/>
                </a:solidFill>
                <a:latin typeface="Century Gothic" panose="020B0502020202020204" pitchFamily="34" charset="0"/>
                <a:ea typeface="MS PGothic" panose="020B0600070205080204" pitchFamily="34" charset="-128"/>
              </a:rPr>
              <a:t> and linkage to    Anchors/</a:t>
            </a:r>
            <a:r>
              <a:rPr lang="en-GB" sz="1400" dirty="0" err="1">
                <a:solidFill>
                  <a:srgbClr val="FF0000"/>
                </a:solidFill>
                <a:latin typeface="Century Gothic" panose="020B0502020202020204" pitchFamily="34" charset="0"/>
                <a:ea typeface="MS PGothic" panose="020B0600070205080204" pitchFamily="34" charset="-128"/>
              </a:rPr>
              <a:t>Offtakers</a:t>
            </a:r>
            <a:endParaRPr lang="en-GB" sz="1400" dirty="0">
              <a:solidFill>
                <a:srgbClr val="FF0000"/>
              </a:solidFill>
              <a:latin typeface="Century Gothic" panose="020B0502020202020204" pitchFamily="34" charset="0"/>
              <a:ea typeface="MS PGothic" panose="020B0600070205080204" pitchFamily="34" charset="-128"/>
            </a:endParaRPr>
          </a:p>
          <a:p>
            <a:pPr marL="228600" lvl="0" indent="-171450">
              <a:buClr>
                <a:prstClr val="black"/>
              </a:buClr>
            </a:pPr>
            <a:endParaRPr lang="en-GB" sz="1000" dirty="0">
              <a:solidFill>
                <a:srgbClr val="FF0000"/>
              </a:solidFill>
              <a:latin typeface="Century Gothic" panose="020B0502020202020204" pitchFamily="34" charset="0"/>
              <a:ea typeface="MS PGothic" panose="020B0600070205080204" pitchFamily="34" charset="-128"/>
            </a:endParaRPr>
          </a:p>
          <a:p>
            <a:pPr>
              <a:buClr>
                <a:prstClr val="black"/>
              </a:buClr>
            </a:pPr>
            <a:r>
              <a:rPr lang="en-GB" sz="1600" b="1" dirty="0">
                <a:solidFill>
                  <a:srgbClr val="FF0000"/>
                </a:solidFill>
                <a:latin typeface="Century Gothic" panose="020B0502020202020204" pitchFamily="34" charset="0"/>
                <a:ea typeface="MS PGothic" panose="020B0600070205080204" pitchFamily="34" charset="-128"/>
              </a:rPr>
              <a:t>4. Bauchi State</a:t>
            </a:r>
          </a:p>
          <a:p>
            <a:pPr marL="742950" lvl="1" indent="-285750">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Fertilizer distribution to small holders farmers</a:t>
            </a:r>
          </a:p>
          <a:p>
            <a:pPr>
              <a:buClr>
                <a:prstClr val="black"/>
              </a:buClr>
            </a:pPr>
            <a:endParaRPr lang="en-GB" sz="1400" b="1" dirty="0">
              <a:solidFill>
                <a:srgbClr val="FF0000"/>
              </a:solidFill>
              <a:latin typeface="Century Gothic" panose="020B0502020202020204" pitchFamily="34" charset="0"/>
              <a:ea typeface="MS PGothic" panose="020B0600070205080204" pitchFamily="34" charset="-128"/>
            </a:endParaRPr>
          </a:p>
          <a:p>
            <a:pPr>
              <a:buClr>
                <a:prstClr val="black"/>
              </a:buClr>
            </a:pPr>
            <a:r>
              <a:rPr lang="en-GB" sz="1600" b="1" dirty="0">
                <a:solidFill>
                  <a:srgbClr val="FF0000"/>
                </a:solidFill>
                <a:latin typeface="Century Gothic" panose="020B0502020202020204" pitchFamily="34" charset="0"/>
                <a:ea typeface="MS PGothic" panose="020B0600070205080204" pitchFamily="34" charset="-128"/>
              </a:rPr>
              <a:t>5. Ogun State</a:t>
            </a:r>
          </a:p>
          <a:p>
            <a:pPr marL="742950" lvl="1" indent="-285750">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Production of cassava and Oil palm with linkage to </a:t>
            </a:r>
            <a:r>
              <a:rPr lang="en-GB" sz="1400" dirty="0" err="1">
                <a:solidFill>
                  <a:srgbClr val="FF0000"/>
                </a:solidFill>
                <a:latin typeface="Century Gothic" panose="020B0502020202020204" pitchFamily="34" charset="0"/>
                <a:ea typeface="MS PGothic" panose="020B0600070205080204" pitchFamily="34" charset="-128"/>
              </a:rPr>
              <a:t>offtakers</a:t>
            </a:r>
            <a:endParaRPr lang="en-GB" sz="1400" dirty="0">
              <a:solidFill>
                <a:srgbClr val="FF0000"/>
              </a:solidFill>
              <a:latin typeface="Century Gothic" panose="020B0502020202020204" pitchFamily="34" charset="0"/>
              <a:ea typeface="MS PGothic" panose="020B0600070205080204" pitchFamily="34" charset="-128"/>
            </a:endParaRPr>
          </a:p>
          <a:p>
            <a:pPr marL="742950" lvl="1" indent="-285750">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Youth empowerment Programme through Cassava/Poultry/Fishery Value chain</a:t>
            </a:r>
          </a:p>
          <a:p>
            <a:pPr marL="742950" lvl="1" indent="-285750">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Women empowerment through </a:t>
            </a:r>
            <a:r>
              <a:rPr lang="en-GB" sz="1400" dirty="0" err="1">
                <a:solidFill>
                  <a:srgbClr val="FF0000"/>
                </a:solidFill>
                <a:latin typeface="Century Gothic" panose="020B0502020202020204" pitchFamily="34" charset="0"/>
                <a:ea typeface="MS PGothic" panose="020B0600070205080204" pitchFamily="34" charset="-128"/>
              </a:rPr>
              <a:t>Noiler</a:t>
            </a:r>
            <a:r>
              <a:rPr lang="en-GB" sz="1400" dirty="0">
                <a:solidFill>
                  <a:srgbClr val="FF0000"/>
                </a:solidFill>
                <a:latin typeface="Century Gothic" panose="020B0502020202020204" pitchFamily="34" charset="0"/>
                <a:ea typeface="MS PGothic" panose="020B0600070205080204" pitchFamily="34" charset="-128"/>
              </a:rPr>
              <a:t> Chicken distributions to rural women</a:t>
            </a:r>
          </a:p>
          <a:p>
            <a:pPr>
              <a:buClr>
                <a:prstClr val="black"/>
              </a:buClr>
            </a:pPr>
            <a:endParaRPr lang="en-GB" sz="1400" b="1" dirty="0">
              <a:solidFill>
                <a:srgbClr val="FF0000"/>
              </a:solidFill>
              <a:latin typeface="Century Gothic" panose="020B0502020202020204" pitchFamily="34" charset="0"/>
              <a:ea typeface="MS PGothic" panose="020B0600070205080204" pitchFamily="34" charset="-128"/>
            </a:endParaRPr>
          </a:p>
          <a:p>
            <a:pPr>
              <a:buClr>
                <a:prstClr val="black"/>
              </a:buClr>
            </a:pPr>
            <a:r>
              <a:rPr lang="en-GB" sz="1600" b="1" dirty="0">
                <a:solidFill>
                  <a:srgbClr val="FF0000"/>
                </a:solidFill>
                <a:latin typeface="Century Gothic" panose="020B0502020202020204" pitchFamily="34" charset="0"/>
                <a:ea typeface="MS PGothic" panose="020B0600070205080204" pitchFamily="34" charset="-128"/>
              </a:rPr>
              <a:t>6. Edo State</a:t>
            </a:r>
          </a:p>
          <a:p>
            <a:pPr marL="742950" lvl="1" indent="-285750">
              <a:buClr>
                <a:prstClr val="black"/>
              </a:buClr>
              <a:buFont typeface="Arial" panose="020B0604020202020204" pitchFamily="34" charset="0"/>
              <a:buChar char="•"/>
            </a:pPr>
            <a:r>
              <a:rPr lang="en-GB" sz="1400" dirty="0">
                <a:solidFill>
                  <a:srgbClr val="FF0000"/>
                </a:solidFill>
                <a:latin typeface="Century Gothic" panose="020B0502020202020204" pitchFamily="34" charset="0"/>
                <a:ea typeface="MS PGothic" panose="020B0600070205080204" pitchFamily="34" charset="-128"/>
              </a:rPr>
              <a:t>Cassava/Maize value chain development for Youth Empowerment</a:t>
            </a:r>
          </a:p>
        </p:txBody>
      </p:sp>
    </p:spTree>
    <p:extLst>
      <p:ext uri="{BB962C8B-B14F-4D97-AF65-F5344CB8AC3E}">
        <p14:creationId xmlns:p14="http://schemas.microsoft.com/office/powerpoint/2010/main" val="2865338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ctr">
              <a:buNone/>
            </a:pPr>
            <a:endParaRPr lang="en-GB" dirty="0"/>
          </a:p>
          <a:p>
            <a:pPr marL="0" indent="0" algn="ctr">
              <a:buNone/>
            </a:pPr>
            <a:r>
              <a:rPr lang="en-GB" sz="2400" dirty="0">
                <a:solidFill>
                  <a:schemeClr val="accent2"/>
                </a:solidFill>
              </a:rPr>
              <a:t>Sterling bank Agric product suites</a:t>
            </a:r>
            <a:endParaRPr lang="en-US" sz="2400" dirty="0">
              <a:solidFill>
                <a:schemeClr val="accent2"/>
              </a:solidFill>
              <a:latin typeface="Century Gothic" pitchFamily="34" charset="0"/>
            </a:endParaRP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Agenda 11</a:t>
            </a:r>
          </a:p>
        </p:txBody>
      </p:sp>
    </p:spTree>
    <p:extLst>
      <p:ext uri="{BB962C8B-B14F-4D97-AF65-F5344CB8AC3E}">
        <p14:creationId xmlns:p14="http://schemas.microsoft.com/office/powerpoint/2010/main" val="4121529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67919" y="0"/>
            <a:ext cx="8533536" cy="568569"/>
          </a:xfrm>
        </p:spPr>
        <p:txBody>
          <a:bodyPr/>
          <a:lstStyle/>
          <a:p>
            <a:r>
              <a:rPr lang="en-GB" altLang="en-US" sz="2031" dirty="0">
                <a:solidFill>
                  <a:srgbClr val="FF0000"/>
                </a:solidFill>
                <a:latin typeface="Century Gothic" panose="020B0502020202020204" pitchFamily="34" charset="0"/>
              </a:rPr>
              <a:t>COMMERCIAL AGRICULTURAL CREDIT SCHEME (CACS)</a:t>
            </a:r>
          </a:p>
        </p:txBody>
      </p:sp>
      <p:sp>
        <p:nvSpPr>
          <p:cNvPr id="3" name="Content Placeholder 2"/>
          <p:cNvSpPr>
            <a:spLocks noGrp="1"/>
          </p:cNvSpPr>
          <p:nvPr>
            <p:ph idx="1"/>
          </p:nvPr>
        </p:nvSpPr>
        <p:spPr>
          <a:xfrm>
            <a:off x="416169" y="988403"/>
            <a:ext cx="8727831" cy="5376496"/>
          </a:xfrm>
        </p:spPr>
        <p:txBody>
          <a:bodyPr/>
          <a:lstStyle/>
          <a:p>
            <a:pPr>
              <a:spcBef>
                <a:spcPct val="0"/>
              </a:spcBef>
              <a:defRPr/>
            </a:pPr>
            <a:endParaRPr lang="en-GB" sz="1477" b="1" dirty="0"/>
          </a:p>
          <a:p>
            <a:pPr>
              <a:spcBef>
                <a:spcPct val="0"/>
              </a:spcBef>
              <a:defRPr/>
            </a:pPr>
            <a:endParaRPr lang="en-GB" sz="1477" dirty="0">
              <a:solidFill>
                <a:srgbClr val="FF0000"/>
              </a:solidFill>
            </a:endParaRPr>
          </a:p>
          <a:p>
            <a:pPr marL="527552" indent="-527552">
              <a:spcBef>
                <a:spcPct val="0"/>
              </a:spcBef>
              <a:buFont typeface="Arial" pitchFamily="34" charset="0"/>
              <a:buChar char="•"/>
              <a:defRPr/>
            </a:pPr>
            <a:endParaRPr lang="en-GB" sz="1477" dirty="0">
              <a:solidFill>
                <a:srgbClr val="2F9D6E"/>
              </a:solidFill>
            </a:endParaRPr>
          </a:p>
          <a:p>
            <a:pPr marL="527552" indent="-527552">
              <a:spcBef>
                <a:spcPct val="0"/>
              </a:spcBef>
              <a:buFont typeface="Arial" pitchFamily="34" charset="0"/>
              <a:buChar char="•"/>
              <a:defRPr/>
            </a:pPr>
            <a:endParaRPr lang="en-GB" sz="1477" dirty="0">
              <a:solidFill>
                <a:srgbClr val="2F9D6E"/>
              </a:solidFill>
            </a:endParaRPr>
          </a:p>
          <a:p>
            <a:pPr marL="527552" indent="-527552">
              <a:spcBef>
                <a:spcPct val="0"/>
              </a:spcBef>
              <a:buFont typeface="Arial" pitchFamily="34" charset="0"/>
              <a:buChar char="•"/>
              <a:defRPr/>
            </a:pPr>
            <a:endParaRPr lang="en-GB" sz="1477" dirty="0">
              <a:solidFill>
                <a:srgbClr val="2F9D6E"/>
              </a:solidFill>
            </a:endParaRPr>
          </a:p>
          <a:p>
            <a:pPr marL="527552" indent="-527552">
              <a:spcBef>
                <a:spcPct val="0"/>
              </a:spcBef>
              <a:buFont typeface="Arial" pitchFamily="34" charset="0"/>
              <a:buChar char="•"/>
              <a:defRPr/>
            </a:pPr>
            <a:endParaRPr lang="en-GB" sz="1477" dirty="0">
              <a:solidFill>
                <a:srgbClr val="2F9D6E"/>
              </a:solidFill>
            </a:endParaRPr>
          </a:p>
          <a:p>
            <a:pPr marL="527552" indent="-527552">
              <a:spcBef>
                <a:spcPct val="0"/>
              </a:spcBef>
              <a:buFont typeface="Arial" pitchFamily="34" charset="0"/>
              <a:buChar char="•"/>
              <a:defRPr/>
            </a:pPr>
            <a:endParaRPr lang="en-GB" sz="1477" dirty="0">
              <a:solidFill>
                <a:srgbClr val="2F9D6E"/>
              </a:solidFill>
            </a:endParaRPr>
          </a:p>
          <a:p>
            <a:pPr marL="527552" indent="-527552">
              <a:spcBef>
                <a:spcPct val="0"/>
              </a:spcBef>
              <a:buFont typeface="Arial" pitchFamily="34" charset="0"/>
              <a:buChar char="•"/>
              <a:defRPr/>
            </a:pPr>
            <a:endParaRPr lang="en-GB" sz="1477" dirty="0">
              <a:solidFill>
                <a:srgbClr val="2F9D6E"/>
              </a:solidFill>
            </a:endParaRPr>
          </a:p>
          <a:p>
            <a:pPr marL="527552" indent="-527552">
              <a:spcBef>
                <a:spcPct val="0"/>
              </a:spcBef>
              <a:buFont typeface="Arial" pitchFamily="34" charset="0"/>
              <a:buChar char="•"/>
              <a:defRPr/>
            </a:pPr>
            <a:endParaRPr lang="en-GB" sz="1477" dirty="0">
              <a:solidFill>
                <a:srgbClr val="2F9D6E"/>
              </a:solidFill>
            </a:endParaRPr>
          </a:p>
          <a:p>
            <a:pPr marL="527552" indent="-527552">
              <a:spcBef>
                <a:spcPct val="0"/>
              </a:spcBef>
              <a:buFont typeface="Arial" pitchFamily="34" charset="0"/>
              <a:buChar char="•"/>
              <a:defRPr/>
            </a:pPr>
            <a:endParaRPr lang="en-GB" sz="1477" dirty="0">
              <a:solidFill>
                <a:srgbClr val="2F9D6E"/>
              </a:solidFill>
            </a:endParaRPr>
          </a:p>
          <a:p>
            <a:pPr marL="527552" indent="-527552">
              <a:spcBef>
                <a:spcPct val="0"/>
              </a:spcBef>
              <a:buFont typeface="Arial" pitchFamily="34" charset="0"/>
              <a:buChar char="•"/>
              <a:defRPr/>
            </a:pPr>
            <a:endParaRPr lang="en-GB" sz="1477" dirty="0">
              <a:solidFill>
                <a:srgbClr val="2F9D6E"/>
              </a:solidFill>
            </a:endParaRPr>
          </a:p>
          <a:p>
            <a:pPr algn="just">
              <a:spcBef>
                <a:spcPct val="0"/>
              </a:spcBef>
              <a:defRPr/>
            </a:pPr>
            <a:endParaRPr lang="en-GB" sz="1292" b="1" dirty="0">
              <a:solidFill>
                <a:srgbClr val="000000"/>
              </a:solidFill>
            </a:endParaRPr>
          </a:p>
          <a:p>
            <a:pPr algn="just">
              <a:spcBef>
                <a:spcPct val="0"/>
              </a:spcBef>
              <a:defRPr/>
            </a:pPr>
            <a:endParaRPr lang="en-GB" b="1" kern="1200" dirty="0">
              <a:solidFill>
                <a:srgbClr val="000000"/>
              </a:solidFill>
            </a:endParaRPr>
          </a:p>
          <a:p>
            <a:pPr algn="just">
              <a:spcBef>
                <a:spcPct val="0"/>
              </a:spcBef>
              <a:defRPr/>
            </a:pPr>
            <a:r>
              <a:rPr lang="en-GB" sz="1400" b="1" kern="1200" dirty="0">
                <a:solidFill>
                  <a:srgbClr val="000000"/>
                </a:solidFill>
              </a:rPr>
              <a:t>Targets Markets</a:t>
            </a:r>
            <a:r>
              <a:rPr lang="en-GB" b="1" kern="1200" dirty="0">
                <a:solidFill>
                  <a:srgbClr val="000000"/>
                </a:solidFill>
              </a:rPr>
              <a:t>: </a:t>
            </a:r>
            <a:r>
              <a:rPr lang="en-GB" sz="1292" dirty="0">
                <a:solidFill>
                  <a:srgbClr val="FF0000"/>
                </a:solidFill>
              </a:rPr>
              <a:t>Medium scale Farms/Agric Enterprise, Corporate and Large scale Commercial Farms/Agric Enterprise and State Government</a:t>
            </a:r>
            <a:r>
              <a:rPr lang="en-GB" sz="1292" dirty="0">
                <a:ea typeface="Times New Roman"/>
                <a:cs typeface="Lucida Sans Unicode"/>
              </a:rPr>
              <a:t>. </a:t>
            </a:r>
          </a:p>
          <a:p>
            <a:pPr algn="just">
              <a:spcBef>
                <a:spcPct val="0"/>
              </a:spcBef>
              <a:defRPr/>
            </a:pPr>
            <a:endParaRPr lang="en-GB" sz="1292" dirty="0">
              <a:ea typeface="Times New Roman"/>
              <a:cs typeface="Lucida Sans Unicode"/>
            </a:endParaRPr>
          </a:p>
          <a:p>
            <a:pPr algn="just">
              <a:spcBef>
                <a:spcPct val="0"/>
              </a:spcBef>
              <a:defRPr/>
            </a:pPr>
            <a:r>
              <a:rPr lang="en-GB" sz="1400" b="1" kern="1200" dirty="0">
                <a:solidFill>
                  <a:srgbClr val="000000"/>
                </a:solidFill>
              </a:rPr>
              <a:t>Obligor</a:t>
            </a:r>
            <a:r>
              <a:rPr lang="en-GB" sz="1400" b="1" kern="1200" dirty="0">
                <a:solidFill>
                  <a:srgbClr val="FF0000"/>
                </a:solidFill>
              </a:rPr>
              <a:t> </a:t>
            </a:r>
            <a:r>
              <a:rPr lang="en-GB" sz="1400" b="1" kern="1200" dirty="0">
                <a:solidFill>
                  <a:srgbClr val="000000"/>
                </a:solidFill>
              </a:rPr>
              <a:t>limit:</a:t>
            </a:r>
            <a:r>
              <a:rPr lang="en-GB" sz="1400" b="1" kern="1200" dirty="0">
                <a:solidFill>
                  <a:srgbClr val="FF0000"/>
                </a:solidFill>
              </a:rPr>
              <a:t>  </a:t>
            </a:r>
            <a:r>
              <a:rPr lang="en-GB" sz="1292" b="1" dirty="0">
                <a:solidFill>
                  <a:srgbClr val="FF0000"/>
                </a:solidFill>
              </a:rPr>
              <a:t>Up to N2bn</a:t>
            </a:r>
            <a:endParaRPr lang="en-GB" sz="1292" dirty="0">
              <a:solidFill>
                <a:srgbClr val="FF0000"/>
              </a:solidFill>
            </a:endParaRPr>
          </a:p>
          <a:p>
            <a:pPr algn="just">
              <a:spcBef>
                <a:spcPct val="0"/>
              </a:spcBef>
              <a:defRPr/>
            </a:pPr>
            <a:endParaRPr lang="en-GB" sz="1292" dirty="0">
              <a:solidFill>
                <a:srgbClr val="FF0000"/>
              </a:solidFill>
            </a:endParaRPr>
          </a:p>
          <a:p>
            <a:pPr algn="just">
              <a:spcBef>
                <a:spcPct val="0"/>
              </a:spcBef>
              <a:defRPr/>
            </a:pPr>
            <a:r>
              <a:rPr lang="en-GB" sz="1400" b="1" kern="1200" dirty="0">
                <a:solidFill>
                  <a:srgbClr val="000000"/>
                </a:solidFill>
              </a:rPr>
              <a:t>Interest Rate: </a:t>
            </a:r>
            <a:r>
              <a:rPr lang="en-GB" sz="1292" dirty="0">
                <a:solidFill>
                  <a:srgbClr val="FF0000"/>
                </a:solidFill>
              </a:rPr>
              <a:t>All in of 9%</a:t>
            </a:r>
          </a:p>
          <a:p>
            <a:pPr algn="just">
              <a:spcBef>
                <a:spcPct val="0"/>
              </a:spcBef>
              <a:defRPr/>
            </a:pPr>
            <a:endParaRPr lang="en-GB" sz="1292" dirty="0">
              <a:solidFill>
                <a:srgbClr val="FF0000"/>
              </a:solidFill>
            </a:endParaRPr>
          </a:p>
          <a:p>
            <a:pPr algn="just">
              <a:spcBef>
                <a:spcPct val="0"/>
              </a:spcBef>
              <a:defRPr/>
            </a:pPr>
            <a:r>
              <a:rPr lang="en-GB" b="1" kern="1200" dirty="0">
                <a:solidFill>
                  <a:srgbClr val="000000"/>
                </a:solidFill>
              </a:rPr>
              <a:t>Tenor:</a:t>
            </a:r>
            <a:r>
              <a:rPr lang="en-GB" sz="1292" b="1" dirty="0">
                <a:solidFill>
                  <a:srgbClr val="000000"/>
                </a:solidFill>
              </a:rPr>
              <a:t> </a:t>
            </a:r>
            <a:r>
              <a:rPr lang="en-GB" sz="1292" dirty="0">
                <a:solidFill>
                  <a:srgbClr val="FF0000"/>
                </a:solidFill>
              </a:rPr>
              <a:t>7 years</a:t>
            </a:r>
          </a:p>
          <a:p>
            <a:pPr algn="just">
              <a:spcBef>
                <a:spcPct val="0"/>
              </a:spcBef>
              <a:defRPr/>
            </a:pPr>
            <a:endParaRPr lang="en-GB" sz="1292" dirty="0">
              <a:solidFill>
                <a:srgbClr val="FF0000"/>
              </a:solidFill>
            </a:endParaRPr>
          </a:p>
          <a:p>
            <a:pPr algn="just">
              <a:spcBef>
                <a:spcPct val="0"/>
              </a:spcBef>
              <a:defRPr/>
            </a:pPr>
            <a:r>
              <a:rPr lang="en-GB" sz="1400" b="1" dirty="0"/>
              <a:t>Security</a:t>
            </a:r>
            <a:r>
              <a:rPr lang="en-GB" sz="1292" b="1" dirty="0">
                <a:solidFill>
                  <a:srgbClr val="FF0000"/>
                </a:solidFill>
              </a:rPr>
              <a:t>: </a:t>
            </a:r>
            <a:r>
              <a:rPr lang="en-GB" sz="1292" dirty="0" err="1">
                <a:solidFill>
                  <a:srgbClr val="FF0000"/>
                </a:solidFill>
              </a:rPr>
              <a:t>Collaterised</a:t>
            </a:r>
            <a:r>
              <a:rPr lang="en-GB" sz="1292" dirty="0">
                <a:solidFill>
                  <a:srgbClr val="FF0000"/>
                </a:solidFill>
              </a:rPr>
              <a:t> up to 120%</a:t>
            </a:r>
          </a:p>
          <a:p>
            <a:pPr>
              <a:spcBef>
                <a:spcPct val="0"/>
              </a:spcBef>
              <a:defRPr/>
            </a:pPr>
            <a:endParaRPr lang="en-GB" sz="1292" dirty="0">
              <a:solidFill>
                <a:srgbClr val="FF0000"/>
              </a:solidFill>
            </a:endParaRPr>
          </a:p>
          <a:p>
            <a:pPr>
              <a:spcBef>
                <a:spcPct val="0"/>
              </a:spcBef>
              <a:defRPr/>
            </a:pPr>
            <a:endParaRPr lang="en-GB" sz="1292" dirty="0">
              <a:solidFill>
                <a:srgbClr val="FF0000"/>
              </a:solidFill>
            </a:endParaRPr>
          </a:p>
          <a:p>
            <a:pPr>
              <a:spcBef>
                <a:spcPct val="0"/>
              </a:spcBef>
              <a:defRPr/>
            </a:pPr>
            <a:endParaRPr lang="en-GB" b="1" kern="1200" dirty="0">
              <a:solidFill>
                <a:srgbClr val="000000"/>
              </a:solidFill>
            </a:endParaRPr>
          </a:p>
          <a:p>
            <a:pPr>
              <a:spcBef>
                <a:spcPct val="0"/>
              </a:spcBef>
              <a:defRPr/>
            </a:pPr>
            <a:endParaRPr lang="en-GB" sz="831" dirty="0">
              <a:solidFill>
                <a:srgbClr val="2F9D6E"/>
              </a:solidFill>
            </a:endParaRPr>
          </a:p>
          <a:p>
            <a:pPr>
              <a:spcBef>
                <a:spcPct val="0"/>
              </a:spcBef>
              <a:defRPr/>
            </a:pPr>
            <a:endParaRPr lang="en-GB" sz="831" dirty="0">
              <a:solidFill>
                <a:srgbClr val="2F9D6E"/>
              </a:solidFill>
            </a:endParaRPr>
          </a:p>
          <a:p>
            <a:pPr>
              <a:spcBef>
                <a:spcPct val="0"/>
              </a:spcBef>
              <a:defRPr/>
            </a:pPr>
            <a:endParaRPr lang="en-GB" sz="831" dirty="0">
              <a:solidFill>
                <a:srgbClr val="2F9D6E"/>
              </a:solidFill>
            </a:endParaRPr>
          </a:p>
        </p:txBody>
      </p:sp>
      <p:sp>
        <p:nvSpPr>
          <p:cNvPr id="922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chemeClr val="tx1"/>
              </a:buClr>
              <a:buChar char="•"/>
              <a:defRPr sz="1846">
                <a:solidFill>
                  <a:srgbClr val="C00000"/>
                </a:solidFill>
                <a:latin typeface="Century Gothic" panose="020B0502020202020204" pitchFamily="34" charset="0"/>
              </a:defRPr>
            </a:lvl1pPr>
            <a:lvl2pPr marL="685817" indent="-263776">
              <a:spcBef>
                <a:spcPct val="20000"/>
              </a:spcBef>
              <a:buClr>
                <a:schemeClr val="tx1"/>
              </a:buClr>
              <a:buChar char="–"/>
              <a:defRPr sz="2585">
                <a:solidFill>
                  <a:srgbClr val="C00000"/>
                </a:solidFill>
                <a:latin typeface="Century Gothic" panose="020B0502020202020204" pitchFamily="34" charset="0"/>
              </a:defRPr>
            </a:lvl2pPr>
            <a:lvl3pPr marL="1055103" indent="-211021">
              <a:spcBef>
                <a:spcPct val="20000"/>
              </a:spcBef>
              <a:buClr>
                <a:schemeClr val="tx1"/>
              </a:buClr>
              <a:buChar char="•"/>
              <a:defRPr sz="1477">
                <a:solidFill>
                  <a:srgbClr val="C00000"/>
                </a:solidFill>
                <a:latin typeface="Century Gothic" panose="020B0502020202020204" pitchFamily="34" charset="0"/>
              </a:defRPr>
            </a:lvl3pPr>
            <a:lvl4pPr marL="1477145" indent="-211021">
              <a:spcBef>
                <a:spcPct val="20000"/>
              </a:spcBef>
              <a:buClr>
                <a:schemeClr val="tx1"/>
              </a:buClr>
              <a:buChar char="–"/>
              <a:defRPr sz="1292">
                <a:solidFill>
                  <a:srgbClr val="C00000"/>
                </a:solidFill>
                <a:latin typeface="Century Gothic" panose="020B0502020202020204" pitchFamily="34" charset="0"/>
              </a:defRPr>
            </a:lvl4pPr>
            <a:lvl5pPr marL="1899186" indent="-211021">
              <a:spcBef>
                <a:spcPct val="20000"/>
              </a:spcBef>
              <a:buClr>
                <a:schemeClr val="tx1"/>
              </a:buClr>
              <a:buChar char="•"/>
              <a:defRPr sz="1292">
                <a:solidFill>
                  <a:srgbClr val="C00000"/>
                </a:solidFill>
                <a:latin typeface="Century Gothic" panose="020B0502020202020204" pitchFamily="34" charset="0"/>
              </a:defRPr>
            </a:lvl5pPr>
            <a:lvl6pPr marL="2321227"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6pPr>
            <a:lvl7pPr marL="2743269"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7pPr>
            <a:lvl8pPr marL="3165310"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8pPr>
            <a:lvl9pPr marL="3587351"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9pPr>
          </a:lstStyle>
          <a:p>
            <a:pPr>
              <a:spcBef>
                <a:spcPct val="0"/>
              </a:spcBef>
              <a:buClrTx/>
              <a:buFontTx/>
              <a:buNone/>
            </a:pPr>
            <a:fld id="{58F25B09-71CD-401E-BC46-1C7848B57ED1}" type="slidenum">
              <a:rPr lang="en-US" altLang="en-US" sz="923">
                <a:solidFill>
                  <a:schemeClr val="tx1"/>
                </a:solidFill>
              </a:rPr>
              <a:pPr>
                <a:spcBef>
                  <a:spcPct val="0"/>
                </a:spcBef>
                <a:buClrTx/>
                <a:buFontTx/>
                <a:buNone/>
              </a:pPr>
              <a:t>49</a:t>
            </a:fld>
            <a:endParaRPr lang="en-US" altLang="en-US" sz="923">
              <a:solidFill>
                <a:schemeClr val="tx1"/>
              </a:solidFill>
            </a:endParaRPr>
          </a:p>
        </p:txBody>
      </p:sp>
      <p:pic>
        <p:nvPicPr>
          <p:cNvPr id="9221" name="Picture 4" descr="IMG_17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74" y="1081454"/>
            <a:ext cx="8257781" cy="259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86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dirty="0"/>
              <a:t>Nigerian economy</a:t>
            </a:r>
          </a:p>
        </p:txBody>
      </p:sp>
      <p:sp>
        <p:nvSpPr>
          <p:cNvPr id="2" name="Rectangle 1">
            <a:extLst>
              <a:ext uri="{FF2B5EF4-FFF2-40B4-BE49-F238E27FC236}">
                <a16:creationId xmlns:a16="http://schemas.microsoft.com/office/drawing/2014/main" id="{303750B9-8A11-432D-B30E-9D577C7DC686}"/>
              </a:ext>
            </a:extLst>
          </p:cNvPr>
          <p:cNvSpPr/>
          <p:nvPr/>
        </p:nvSpPr>
        <p:spPr>
          <a:xfrm>
            <a:off x="372140" y="808765"/>
            <a:ext cx="8389088" cy="5672322"/>
          </a:xfrm>
          <a:prstGeom prst="rect">
            <a:avLst/>
          </a:prstGeom>
        </p:spPr>
        <p:txBody>
          <a:bodyPr wrap="square">
            <a:spAutoFit/>
          </a:bodyPr>
          <a:lstStyle/>
          <a:p>
            <a:pPr marL="342900" lvl="0" indent="-342900" algn="just" eaLnBrk="0" fontAlgn="base" hangingPunct="0">
              <a:spcBef>
                <a:spcPct val="20000"/>
              </a:spcBef>
              <a:spcAft>
                <a:spcPct val="0"/>
              </a:spcAft>
              <a:buClr>
                <a:prstClr val="black"/>
              </a:buClr>
              <a:buFontTx/>
              <a:buChar char="•"/>
            </a:pPr>
            <a:r>
              <a:rPr lang="en-GB" sz="1600" kern="0" dirty="0">
                <a:solidFill>
                  <a:srgbClr val="C00000"/>
                </a:solidFill>
                <a:latin typeface="Century Gothic"/>
                <a:ea typeface="ＭＳ Ｐゴシック" charset="0"/>
              </a:rPr>
              <a:t>Following an April 2014 statistical "rebasing" exercise, Nigeria has emerged as Africa's largest economy, with 2015 GDP estimated at $1.1 trillion. </a:t>
            </a:r>
          </a:p>
          <a:p>
            <a:pPr lvl="0" algn="just" eaLnBrk="0" fontAlgn="base" hangingPunct="0">
              <a:spcBef>
                <a:spcPct val="20000"/>
              </a:spcBef>
              <a:spcAft>
                <a:spcPct val="0"/>
              </a:spcAft>
              <a:buClr>
                <a:prstClr val="black"/>
              </a:buClr>
            </a:pPr>
            <a:endParaRPr lang="en-GB" sz="1050" kern="0" dirty="0">
              <a:solidFill>
                <a:srgbClr val="C00000"/>
              </a:solidFill>
              <a:latin typeface="Century Gothic"/>
              <a:ea typeface="ＭＳ Ｐゴシック" charset="0"/>
            </a:endParaRPr>
          </a:p>
          <a:p>
            <a:pPr marL="342900" lvl="0" indent="-342900" algn="just" eaLnBrk="0" fontAlgn="base" hangingPunct="0">
              <a:spcBef>
                <a:spcPct val="20000"/>
              </a:spcBef>
              <a:spcAft>
                <a:spcPct val="0"/>
              </a:spcAft>
              <a:buClr>
                <a:prstClr val="black"/>
              </a:buClr>
              <a:buFontTx/>
              <a:buChar char="•"/>
            </a:pPr>
            <a:r>
              <a:rPr lang="en-GB" sz="1600" kern="0" dirty="0">
                <a:solidFill>
                  <a:srgbClr val="C00000"/>
                </a:solidFill>
                <a:latin typeface="Century Gothic"/>
                <a:ea typeface="ＭＳ Ｐゴシック" charset="0"/>
              </a:rPr>
              <a:t>Oil has been a dominant source of income and government revenues since the 1970s.</a:t>
            </a:r>
          </a:p>
          <a:p>
            <a:pPr lvl="0" algn="just" eaLnBrk="0" fontAlgn="base" hangingPunct="0">
              <a:spcBef>
                <a:spcPct val="20000"/>
              </a:spcBef>
              <a:spcAft>
                <a:spcPct val="0"/>
              </a:spcAft>
              <a:buClr>
                <a:prstClr val="black"/>
              </a:buClr>
            </a:pPr>
            <a:endParaRPr lang="en-GB" sz="1100" kern="0" dirty="0">
              <a:solidFill>
                <a:srgbClr val="C00000"/>
              </a:solidFill>
              <a:latin typeface="Century Gothic"/>
              <a:ea typeface="ＭＳ Ｐゴシック" charset="0"/>
            </a:endParaRPr>
          </a:p>
          <a:p>
            <a:pPr marL="342900" lvl="0" indent="-342900" algn="just" eaLnBrk="0" fontAlgn="base" hangingPunct="0">
              <a:spcBef>
                <a:spcPct val="20000"/>
              </a:spcBef>
              <a:spcAft>
                <a:spcPct val="0"/>
              </a:spcAft>
              <a:buClr>
                <a:prstClr val="black"/>
              </a:buClr>
              <a:buFontTx/>
              <a:buChar char="•"/>
            </a:pPr>
            <a:r>
              <a:rPr lang="en-GB" sz="1600" kern="0" dirty="0">
                <a:solidFill>
                  <a:srgbClr val="C00000"/>
                </a:solidFill>
                <a:latin typeface="Century Gothic"/>
                <a:ea typeface="ＭＳ Ｐゴシック" charset="0"/>
              </a:rPr>
              <a:t>Nigeria’s economic growth over the last five years has been driven by growth in agriculture, telecommunications, and services. Economic diversification and strong growth have not translated into a significant decline in poverty levels, however - over 62% of Nigeria's 170 million people still live in extreme poverty.</a:t>
            </a:r>
          </a:p>
          <a:p>
            <a:pPr marL="342900" lvl="0" indent="-342900" algn="just" eaLnBrk="0" fontAlgn="base" hangingPunct="0">
              <a:spcBef>
                <a:spcPct val="20000"/>
              </a:spcBef>
              <a:spcAft>
                <a:spcPct val="0"/>
              </a:spcAft>
              <a:buClr>
                <a:prstClr val="black"/>
              </a:buClr>
              <a:buFontTx/>
              <a:buChar char="•"/>
            </a:pPr>
            <a:endParaRPr lang="en-GB" sz="1600" kern="0" dirty="0">
              <a:solidFill>
                <a:srgbClr val="C00000"/>
              </a:solidFill>
              <a:latin typeface="Century Gothic"/>
              <a:ea typeface="ＭＳ Ｐゴシック" charset="0"/>
            </a:endParaRPr>
          </a:p>
          <a:p>
            <a:pPr marL="342900" lvl="0" indent="-342900" algn="just" eaLnBrk="0" fontAlgn="base" hangingPunct="0">
              <a:spcBef>
                <a:spcPct val="20000"/>
              </a:spcBef>
              <a:spcAft>
                <a:spcPct val="0"/>
              </a:spcAft>
              <a:buClr>
                <a:prstClr val="black"/>
              </a:buClr>
              <a:buFontTx/>
              <a:buChar char="•"/>
            </a:pPr>
            <a:r>
              <a:rPr lang="en-GB" sz="1600" kern="0" dirty="0">
                <a:solidFill>
                  <a:srgbClr val="C00000"/>
                </a:solidFill>
                <a:latin typeface="Century Gothic"/>
                <a:ea typeface="ＭＳ Ｐゴシック" charset="0"/>
              </a:rPr>
              <a:t>Despite its strong fundamentals, oil-rich Nigeria has been hobbled by inadequate power supply, lack of infrastructure, delays in the passage of legislative reforms, an inefficient property registration system, restrictive trade policies, an inconsistent regulatory environment, a slow and ineffective judicial system, unreliable dispute resolution mechanisms, insecurity, and pervasive corruption. </a:t>
            </a:r>
          </a:p>
          <a:p>
            <a:pPr lvl="0" algn="just" eaLnBrk="0" fontAlgn="base" hangingPunct="0">
              <a:spcBef>
                <a:spcPct val="20000"/>
              </a:spcBef>
              <a:spcAft>
                <a:spcPct val="0"/>
              </a:spcAft>
              <a:buClr>
                <a:prstClr val="black"/>
              </a:buClr>
            </a:pPr>
            <a:endParaRPr lang="en-GB" sz="1050" kern="0" dirty="0">
              <a:solidFill>
                <a:srgbClr val="C00000"/>
              </a:solidFill>
              <a:latin typeface="Century Gothic"/>
              <a:ea typeface="ＭＳ Ｐゴシック" charset="0"/>
            </a:endParaRPr>
          </a:p>
          <a:p>
            <a:pPr marL="342900" lvl="0" indent="-342900" algn="just" eaLnBrk="0" fontAlgn="base" hangingPunct="0">
              <a:spcBef>
                <a:spcPct val="20000"/>
              </a:spcBef>
              <a:spcAft>
                <a:spcPct val="0"/>
              </a:spcAft>
              <a:buClr>
                <a:prstClr val="black"/>
              </a:buClr>
              <a:buFontTx/>
              <a:buChar char="•"/>
            </a:pPr>
            <a:r>
              <a:rPr lang="en-GB" sz="1600" kern="0" dirty="0">
                <a:solidFill>
                  <a:srgbClr val="C00000"/>
                </a:solidFill>
                <a:latin typeface="Century Gothic"/>
                <a:ea typeface="ＭＳ Ｐゴシック" charset="0"/>
              </a:rPr>
              <a:t>GDP growth in 2015 fell to around 3%, and government revenues declined, while the nonoil sector also contracted due to economic policy uncertainty.  Nigeria went into recession in 2016 due to five quarters negative successive growth but gradually itching out of the Recession as at 2017 Q2</a:t>
            </a:r>
          </a:p>
        </p:txBody>
      </p:sp>
    </p:spTree>
    <p:extLst>
      <p:ext uri="{BB962C8B-B14F-4D97-AF65-F5344CB8AC3E}">
        <p14:creationId xmlns:p14="http://schemas.microsoft.com/office/powerpoint/2010/main" val="610878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65" y="103007"/>
            <a:ext cx="7241931" cy="571386"/>
          </a:xfrm>
        </p:spPr>
        <p:txBody>
          <a:bodyPr/>
          <a:lstStyle/>
          <a:p>
            <a:pPr algn="ctr"/>
            <a:r>
              <a:rPr lang="en-GB" b="1" dirty="0">
                <a:solidFill>
                  <a:srgbClr val="FF0000"/>
                </a:solidFill>
              </a:rPr>
              <a:t>ANCHOR BORROWERS FUND</a:t>
            </a:r>
          </a:p>
        </p:txBody>
      </p:sp>
      <p:sp>
        <p:nvSpPr>
          <p:cNvPr id="3" name="Content Placeholder 2"/>
          <p:cNvSpPr>
            <a:spLocks noGrp="1"/>
          </p:cNvSpPr>
          <p:nvPr>
            <p:ph idx="1"/>
          </p:nvPr>
        </p:nvSpPr>
        <p:spPr>
          <a:xfrm>
            <a:off x="156797" y="945512"/>
            <a:ext cx="8727831" cy="5646674"/>
          </a:xfrm>
        </p:spPr>
        <p:txBody>
          <a:bodyPr/>
          <a:lstStyle/>
          <a:p>
            <a:endParaRPr lang="en-GB" sz="1477" b="1" dirty="0"/>
          </a:p>
          <a:p>
            <a:endParaRPr lang="en-GB" sz="1477" b="1" dirty="0"/>
          </a:p>
          <a:p>
            <a:endParaRPr lang="en-GB" sz="1477" b="1" dirty="0"/>
          </a:p>
          <a:p>
            <a:endParaRPr lang="en-GB" sz="1477" b="1" dirty="0"/>
          </a:p>
          <a:p>
            <a:endParaRPr lang="en-GB" sz="1477" b="1" dirty="0"/>
          </a:p>
          <a:p>
            <a:endParaRPr lang="en-GB" sz="1477" b="1" dirty="0"/>
          </a:p>
          <a:p>
            <a:endParaRPr lang="en-GB" sz="1477" b="1" dirty="0"/>
          </a:p>
          <a:p>
            <a:pPr marL="285750" lvl="0" indent="-285750">
              <a:buFont typeface="Arial" panose="020B0604020202020204" pitchFamily="34" charset="0"/>
              <a:buChar char="•"/>
            </a:pPr>
            <a:r>
              <a:rPr lang="en-US" sz="1400" b="1" dirty="0">
                <a:solidFill>
                  <a:srgbClr val="FF0000"/>
                </a:solidFill>
              </a:rPr>
              <a:t>The beneficiaries must be member of Cooperatives registered within the State</a:t>
            </a:r>
            <a:endParaRPr lang="en-GB" sz="1400" b="1" dirty="0">
              <a:solidFill>
                <a:srgbClr val="FF0000"/>
              </a:solidFill>
            </a:endParaRPr>
          </a:p>
          <a:p>
            <a:pPr marL="285750" lvl="0" indent="-285750">
              <a:buFont typeface="Arial" panose="020B0604020202020204" pitchFamily="34" charset="0"/>
              <a:buChar char="•"/>
            </a:pPr>
            <a:r>
              <a:rPr lang="en-US" sz="1400" b="1" dirty="0">
                <a:solidFill>
                  <a:srgbClr val="FF0000"/>
                </a:solidFill>
              </a:rPr>
              <a:t>Maximum of 10,000 farmers (Out growers) linked to Off takers out growers jointly identified, trained and grouped by all stakeholders</a:t>
            </a:r>
            <a:endParaRPr lang="en-GB" sz="1400" b="1" dirty="0">
              <a:solidFill>
                <a:srgbClr val="FF0000"/>
              </a:solidFill>
            </a:endParaRPr>
          </a:p>
          <a:p>
            <a:pPr marL="285750" lvl="0" indent="-285750">
              <a:buFont typeface="Arial" panose="020B0604020202020204" pitchFamily="34" charset="0"/>
              <a:buChar char="•"/>
            </a:pPr>
            <a:r>
              <a:rPr lang="en-US" sz="1400" b="1" dirty="0">
                <a:solidFill>
                  <a:srgbClr val="FF0000"/>
                </a:solidFill>
              </a:rPr>
              <a:t>NAIC Insurance is mandatory</a:t>
            </a:r>
            <a:endParaRPr lang="en-GB" sz="1400" b="1" dirty="0">
              <a:solidFill>
                <a:srgbClr val="FF0000"/>
              </a:solidFill>
            </a:endParaRPr>
          </a:p>
          <a:p>
            <a:pPr marL="285750" lvl="0" indent="-285750">
              <a:buFont typeface="Arial" panose="020B0604020202020204" pitchFamily="34" charset="0"/>
              <a:buChar char="•"/>
            </a:pPr>
            <a:r>
              <a:rPr lang="en-US" sz="1400" b="1" dirty="0">
                <a:solidFill>
                  <a:srgbClr val="FF0000"/>
                </a:solidFill>
              </a:rPr>
              <a:t>Equity contribution between 5-10%</a:t>
            </a:r>
            <a:endParaRPr lang="en-GB" sz="1400" b="1" dirty="0">
              <a:solidFill>
                <a:srgbClr val="FF0000"/>
              </a:solidFill>
            </a:endParaRPr>
          </a:p>
          <a:p>
            <a:pPr marL="285750" lvl="0" indent="-285750">
              <a:buFont typeface="Arial" panose="020B0604020202020204" pitchFamily="34" charset="0"/>
              <a:buChar char="•"/>
            </a:pPr>
            <a:r>
              <a:rPr lang="en-US" sz="1400" b="1" dirty="0">
                <a:solidFill>
                  <a:srgbClr val="FF0000"/>
                </a:solidFill>
              </a:rPr>
              <a:t>MOU between the Bank, </a:t>
            </a:r>
            <a:r>
              <a:rPr lang="en-US" sz="1400" b="1" dirty="0" err="1">
                <a:solidFill>
                  <a:srgbClr val="FF0000"/>
                </a:solidFill>
              </a:rPr>
              <a:t>Offtaker</a:t>
            </a:r>
            <a:r>
              <a:rPr lang="en-US" sz="1400" b="1" dirty="0">
                <a:solidFill>
                  <a:srgbClr val="FF0000"/>
                </a:solidFill>
              </a:rPr>
              <a:t> and Farmer Cooperatives</a:t>
            </a:r>
            <a:endParaRPr lang="en-GB" sz="1400" b="1" dirty="0">
              <a:solidFill>
                <a:srgbClr val="FF0000"/>
              </a:solidFill>
            </a:endParaRPr>
          </a:p>
          <a:p>
            <a:pPr marL="285750" lvl="0" indent="-285750">
              <a:buFont typeface="Arial" panose="020B0604020202020204" pitchFamily="34" charset="0"/>
              <a:buChar char="•"/>
            </a:pPr>
            <a:r>
              <a:rPr lang="en-US" sz="1400" b="1" dirty="0">
                <a:solidFill>
                  <a:srgbClr val="FF0000"/>
                </a:solidFill>
              </a:rPr>
              <a:t>Domiciliation of sales proceeds</a:t>
            </a:r>
            <a:endParaRPr lang="en-GB" sz="1400" b="1" dirty="0">
              <a:solidFill>
                <a:srgbClr val="FF0000"/>
              </a:solidFill>
            </a:endParaRPr>
          </a:p>
          <a:p>
            <a:pPr marL="285750" indent="-285750">
              <a:buFont typeface="Arial" panose="020B0604020202020204" pitchFamily="34" charset="0"/>
              <a:buChar char="•"/>
            </a:pPr>
            <a:r>
              <a:rPr lang="en-US" sz="1400" b="1" dirty="0">
                <a:solidFill>
                  <a:srgbClr val="FF0000"/>
                </a:solidFill>
              </a:rPr>
              <a:t>Agreed template covering the amount to be disbursed per farmer</a:t>
            </a:r>
          </a:p>
          <a:p>
            <a:pPr marL="285750" indent="-285750">
              <a:buFont typeface="Arial" panose="020B0604020202020204" pitchFamily="34" charset="0"/>
              <a:buChar char="•"/>
            </a:pPr>
            <a:r>
              <a:rPr lang="en-GB" sz="1400" b="1" dirty="0">
                <a:solidFill>
                  <a:srgbClr val="FF0000"/>
                </a:solidFill>
              </a:rPr>
              <a:t>N10m per Cooperative</a:t>
            </a:r>
          </a:p>
          <a:p>
            <a:pPr marL="285750" indent="-285750">
              <a:buFont typeface="Arial" panose="020B0604020202020204" pitchFamily="34" charset="0"/>
              <a:buChar char="•"/>
            </a:pPr>
            <a:r>
              <a:rPr lang="en-GB" sz="1400" b="1" dirty="0">
                <a:solidFill>
                  <a:srgbClr val="FF0000"/>
                </a:solidFill>
              </a:rPr>
              <a:t>Tenor depending on crops/</a:t>
            </a:r>
            <a:r>
              <a:rPr lang="en-GB" sz="1400" b="1" dirty="0" err="1">
                <a:solidFill>
                  <a:srgbClr val="FF0000"/>
                </a:solidFill>
              </a:rPr>
              <a:t>livestocks</a:t>
            </a:r>
            <a:endParaRPr lang="en-GB" sz="1400" b="1" dirty="0">
              <a:solidFill>
                <a:srgbClr val="FF0000"/>
              </a:solidFill>
            </a:endParaRPr>
          </a:p>
          <a:p>
            <a:pPr marL="285750" indent="-285750">
              <a:buFont typeface="Arial" panose="020B0604020202020204" pitchFamily="34" charset="0"/>
              <a:buChar char="•"/>
            </a:pPr>
            <a:r>
              <a:rPr lang="en-GB" sz="1400" b="1" dirty="0">
                <a:solidFill>
                  <a:srgbClr val="FF0000"/>
                </a:solidFill>
              </a:rPr>
              <a:t>There are four Models under ABP</a:t>
            </a:r>
          </a:p>
          <a:p>
            <a:pPr marL="646113" lvl="2" indent="-285750">
              <a:buFont typeface="Arial" panose="020B0604020202020204" pitchFamily="34" charset="0"/>
              <a:buChar char="•"/>
            </a:pPr>
            <a:r>
              <a:rPr lang="en-US" sz="1400" dirty="0"/>
              <a:t>NIRSAL led Model</a:t>
            </a:r>
            <a:endParaRPr lang="en-GB" sz="1400" dirty="0"/>
          </a:p>
          <a:p>
            <a:pPr marL="646113" lvl="2" indent="-285750">
              <a:buFont typeface="Arial" panose="020B0604020202020204" pitchFamily="34" charset="0"/>
              <a:buChar char="•"/>
            </a:pPr>
            <a:r>
              <a:rPr lang="en-US" sz="1400" dirty="0"/>
              <a:t>PFI Led Model</a:t>
            </a:r>
            <a:endParaRPr lang="en-GB" sz="1400" dirty="0"/>
          </a:p>
          <a:p>
            <a:pPr marL="646113" lvl="2" indent="-285750">
              <a:buFont typeface="Arial" panose="020B0604020202020204" pitchFamily="34" charset="0"/>
              <a:buChar char="•"/>
            </a:pPr>
            <a:r>
              <a:rPr lang="en-US" sz="1400" dirty="0"/>
              <a:t>Prime Anchor Led Model</a:t>
            </a:r>
            <a:endParaRPr lang="en-GB" sz="1400" dirty="0"/>
          </a:p>
          <a:p>
            <a:pPr marL="646113" lvl="2" indent="-285750">
              <a:buFont typeface="Arial" panose="020B0604020202020204" pitchFamily="34" charset="0"/>
              <a:buChar char="•"/>
            </a:pPr>
            <a:r>
              <a:rPr lang="en-US" sz="1400" dirty="0"/>
              <a:t>State Government Led Model</a:t>
            </a:r>
            <a:endParaRPr lang="en-GB" sz="1400" dirty="0"/>
          </a:p>
          <a:p>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365" y="1070474"/>
            <a:ext cx="2435458" cy="1743246"/>
          </a:xfrm>
          <a:prstGeom prst="rect">
            <a:avLst/>
          </a:prstGeom>
        </p:spPr>
      </p:pic>
      <p:sp>
        <p:nvSpPr>
          <p:cNvPr id="5" name="Right Arrow 4"/>
          <p:cNvSpPr/>
          <p:nvPr/>
        </p:nvSpPr>
        <p:spPr>
          <a:xfrm>
            <a:off x="2943496" y="1843865"/>
            <a:ext cx="638355" cy="196463"/>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algn="ctr" defTabSz="844083">
              <a:defRPr/>
            </a:pPr>
            <a:endParaRPr lang="en-GB" sz="1662" kern="0">
              <a:solidFill>
                <a:prstClr val="white"/>
              </a:solidFill>
              <a:latin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5187" y="1051702"/>
            <a:ext cx="2277208" cy="1705708"/>
          </a:xfrm>
          <a:prstGeom prst="rect">
            <a:avLst/>
          </a:prstGeom>
        </p:spPr>
      </p:pic>
      <p:sp>
        <p:nvSpPr>
          <p:cNvPr id="7" name="Right Arrow 6"/>
          <p:cNvSpPr/>
          <p:nvPr/>
        </p:nvSpPr>
        <p:spPr>
          <a:xfrm>
            <a:off x="5892823" y="1843865"/>
            <a:ext cx="638355" cy="196463"/>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algn="ctr" defTabSz="844083">
              <a:defRPr/>
            </a:pPr>
            <a:endParaRPr lang="en-GB" sz="1662" kern="0">
              <a:solidFill>
                <a:prstClr val="white"/>
              </a:solidFill>
              <a:latin typeface="Calibri"/>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4514" y="1051702"/>
            <a:ext cx="2353450" cy="1743247"/>
          </a:xfrm>
          <a:prstGeom prst="rect">
            <a:avLst/>
          </a:prstGeom>
        </p:spPr>
      </p:pic>
    </p:spTree>
    <p:extLst>
      <p:ext uri="{BB962C8B-B14F-4D97-AF65-F5344CB8AC3E}">
        <p14:creationId xmlns:p14="http://schemas.microsoft.com/office/powerpoint/2010/main" val="2375922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94264" y="138987"/>
            <a:ext cx="7076342" cy="385397"/>
          </a:xfrm>
        </p:spPr>
        <p:txBody>
          <a:bodyPr/>
          <a:lstStyle/>
          <a:p>
            <a:pPr algn="just"/>
            <a:r>
              <a:rPr lang="en-GB" altLang="en-US" b="1" dirty="0">
                <a:solidFill>
                  <a:schemeClr val="tx1"/>
                </a:solidFill>
              </a:rPr>
              <a:t> </a:t>
            </a:r>
            <a:r>
              <a:rPr lang="en-GB" altLang="en-US" sz="2000" b="1" dirty="0">
                <a:solidFill>
                  <a:schemeClr val="accent2"/>
                </a:solidFill>
                <a:latin typeface="Century Gothic" panose="020B0502020202020204" pitchFamily="34" charset="0"/>
              </a:rPr>
              <a:t>STERLING TRACTOR ACQUISITION SCHEME (STACS)</a:t>
            </a:r>
          </a:p>
        </p:txBody>
      </p:sp>
      <p:sp>
        <p:nvSpPr>
          <p:cNvPr id="34819" name="Content Placeholder 2"/>
          <p:cNvSpPr>
            <a:spLocks noGrp="1"/>
          </p:cNvSpPr>
          <p:nvPr>
            <p:ph idx="1"/>
          </p:nvPr>
        </p:nvSpPr>
        <p:spPr>
          <a:xfrm>
            <a:off x="186104" y="946638"/>
            <a:ext cx="8727831" cy="5474677"/>
          </a:xfrm>
        </p:spPr>
        <p:txBody>
          <a:bodyPr/>
          <a:lstStyle/>
          <a:p>
            <a:pPr>
              <a:defRPr/>
            </a:pPr>
            <a:r>
              <a:rPr lang="en-GB" b="1" dirty="0"/>
              <a:t>TABLE OF CONTENT</a:t>
            </a:r>
          </a:p>
          <a:p>
            <a:pPr>
              <a:defRPr/>
            </a:pPr>
            <a:r>
              <a:rPr lang="en-GB" dirty="0">
                <a:solidFill>
                  <a:srgbClr val="2F9D6E"/>
                </a:solidFill>
              </a:rPr>
              <a:t>Introduction.</a:t>
            </a:r>
          </a:p>
          <a:p>
            <a:pPr>
              <a:defRPr/>
            </a:pPr>
            <a:r>
              <a:rPr lang="en-GB" sz="1292" dirty="0">
                <a:solidFill>
                  <a:srgbClr val="2F9D6E"/>
                </a:solidFill>
              </a:rPr>
              <a:t>Market Gap and Tractor Potential in Nigeria.</a:t>
            </a:r>
          </a:p>
          <a:p>
            <a:pPr>
              <a:defRPr/>
            </a:pPr>
            <a:r>
              <a:rPr lang="en-GB" sz="1292" dirty="0">
                <a:solidFill>
                  <a:srgbClr val="2F9D6E"/>
                </a:solidFill>
              </a:rPr>
              <a:t>Terms and Conditions.</a:t>
            </a:r>
          </a:p>
          <a:p>
            <a:pPr>
              <a:defRPr/>
            </a:pPr>
            <a:r>
              <a:rPr lang="en-GB" sz="1292" dirty="0">
                <a:solidFill>
                  <a:srgbClr val="2F9D6E"/>
                </a:solidFill>
              </a:rPr>
              <a:t>Risk Acceptance Criteria for Groups &amp; Associations</a:t>
            </a:r>
          </a:p>
          <a:p>
            <a:pPr>
              <a:defRPr/>
            </a:pPr>
            <a:r>
              <a:rPr lang="en-GB" sz="1292" dirty="0">
                <a:solidFill>
                  <a:srgbClr val="2F9D6E"/>
                </a:solidFill>
              </a:rPr>
              <a:t>Risk Acceptance Criteria for Individuals.</a:t>
            </a:r>
          </a:p>
          <a:p>
            <a:pPr>
              <a:defRPr/>
            </a:pPr>
            <a:r>
              <a:rPr lang="en-GB" sz="1292" dirty="0">
                <a:solidFill>
                  <a:srgbClr val="2F9D6E"/>
                </a:solidFill>
              </a:rPr>
              <a:t>Risk Acceptance Criteria for State Govt.</a:t>
            </a:r>
          </a:p>
          <a:p>
            <a:pPr>
              <a:defRPr/>
            </a:pPr>
            <a:r>
              <a:rPr lang="en-GB" sz="1292" dirty="0">
                <a:solidFill>
                  <a:srgbClr val="2F9D6E"/>
                </a:solidFill>
              </a:rPr>
              <a:t>Required Documentation.</a:t>
            </a:r>
          </a:p>
          <a:p>
            <a:pPr>
              <a:defRPr/>
            </a:pPr>
            <a:r>
              <a:rPr lang="en-GB" sz="1292" dirty="0">
                <a:solidFill>
                  <a:srgbClr val="2F9D6E"/>
                </a:solidFill>
              </a:rPr>
              <a:t>Transaction Dynamics.</a:t>
            </a:r>
          </a:p>
          <a:p>
            <a:pPr>
              <a:defRPr/>
            </a:pPr>
            <a:endParaRPr lang="en-GB" dirty="0"/>
          </a:p>
          <a:p>
            <a:pPr algn="just">
              <a:spcBef>
                <a:spcPct val="0"/>
              </a:spcBef>
              <a:defRPr/>
            </a:pPr>
            <a:endParaRPr lang="en-GB" b="1" kern="1200" dirty="0">
              <a:solidFill>
                <a:srgbClr val="000000"/>
              </a:solidFill>
              <a:latin typeface="Century Gothic" panose="020B0502020202020204" pitchFamily="34" charset="0"/>
            </a:endParaRPr>
          </a:p>
          <a:p>
            <a:pPr algn="just">
              <a:spcBef>
                <a:spcPct val="0"/>
              </a:spcBef>
              <a:defRPr/>
            </a:pPr>
            <a:r>
              <a:rPr lang="en-GB" b="1" kern="1200" dirty="0">
                <a:solidFill>
                  <a:srgbClr val="000000"/>
                </a:solidFill>
                <a:latin typeface="Century Gothic" panose="020B0502020202020204" pitchFamily="34" charset="0"/>
              </a:rPr>
              <a:t>Targets Markets: </a:t>
            </a:r>
            <a:r>
              <a:rPr lang="en-GB" sz="1292" dirty="0">
                <a:solidFill>
                  <a:srgbClr val="FF0000"/>
                </a:solidFill>
                <a:latin typeface="Century Gothic" panose="020B0502020202020204" pitchFamily="34" charset="0"/>
              </a:rPr>
              <a:t>Groups, Cooperatives and Associations, Individual and State Government</a:t>
            </a:r>
            <a:r>
              <a:rPr lang="en-GB" sz="1292" dirty="0">
                <a:latin typeface="Century Gothic" panose="020B0502020202020204" pitchFamily="34" charset="0"/>
                <a:ea typeface="Times New Roman"/>
                <a:cs typeface="Lucida Sans Unicode"/>
              </a:rPr>
              <a:t>. </a:t>
            </a:r>
          </a:p>
          <a:p>
            <a:pPr algn="just">
              <a:spcBef>
                <a:spcPct val="0"/>
              </a:spcBef>
              <a:defRPr/>
            </a:pPr>
            <a:endParaRPr lang="en-GB" sz="1015" dirty="0">
              <a:latin typeface="Century Gothic" panose="020B0502020202020204" pitchFamily="34" charset="0"/>
              <a:ea typeface="Times New Roman"/>
              <a:cs typeface="Lucida Sans Unicode"/>
            </a:endParaRPr>
          </a:p>
          <a:p>
            <a:pPr algn="just">
              <a:spcBef>
                <a:spcPct val="0"/>
              </a:spcBef>
              <a:defRPr/>
            </a:pPr>
            <a:r>
              <a:rPr lang="en-GB" b="1" kern="1200" dirty="0">
                <a:solidFill>
                  <a:srgbClr val="000000"/>
                </a:solidFill>
                <a:latin typeface="Century Gothic" panose="020B0502020202020204" pitchFamily="34" charset="0"/>
              </a:rPr>
              <a:t>Obligor</a:t>
            </a:r>
            <a:r>
              <a:rPr lang="en-GB" b="1" kern="1200" dirty="0">
                <a:solidFill>
                  <a:srgbClr val="FF0000"/>
                </a:solidFill>
                <a:latin typeface="Century Gothic" panose="020B0502020202020204" pitchFamily="34" charset="0"/>
              </a:rPr>
              <a:t> </a:t>
            </a:r>
            <a:r>
              <a:rPr lang="en-GB" b="1" kern="1200" dirty="0">
                <a:solidFill>
                  <a:srgbClr val="000000"/>
                </a:solidFill>
                <a:latin typeface="Century Gothic" panose="020B0502020202020204" pitchFamily="34" charset="0"/>
              </a:rPr>
              <a:t>limit:</a:t>
            </a:r>
            <a:r>
              <a:rPr lang="en-GB" b="1" kern="1200" dirty="0">
                <a:solidFill>
                  <a:srgbClr val="FF0000"/>
                </a:solidFill>
                <a:latin typeface="Century Gothic" panose="020B0502020202020204" pitchFamily="34" charset="0"/>
              </a:rPr>
              <a:t>  </a:t>
            </a:r>
            <a:r>
              <a:rPr lang="en-GB" sz="1292" dirty="0">
                <a:solidFill>
                  <a:srgbClr val="FF0000"/>
                </a:solidFill>
                <a:latin typeface="Century Gothic" panose="020B0502020202020204" pitchFamily="34" charset="0"/>
              </a:rPr>
              <a:t>N10m, depending on the tractor brands and Horse Power.</a:t>
            </a:r>
          </a:p>
          <a:p>
            <a:pPr algn="just">
              <a:spcBef>
                <a:spcPct val="0"/>
              </a:spcBef>
              <a:defRPr/>
            </a:pPr>
            <a:endParaRPr lang="en-GB" sz="900" dirty="0">
              <a:solidFill>
                <a:srgbClr val="FF0000"/>
              </a:solidFill>
              <a:latin typeface="Century Gothic" panose="020B0502020202020204" pitchFamily="34" charset="0"/>
            </a:endParaRPr>
          </a:p>
          <a:p>
            <a:pPr>
              <a:defRPr/>
            </a:pPr>
            <a:r>
              <a:rPr lang="en-GB" b="1" kern="1200" dirty="0">
                <a:solidFill>
                  <a:srgbClr val="000000"/>
                </a:solidFill>
                <a:latin typeface="Century Gothic" panose="020B0502020202020204" pitchFamily="34" charset="0"/>
              </a:rPr>
              <a:t>Interest Rate: </a:t>
            </a:r>
            <a:r>
              <a:rPr lang="en-GB" sz="1292" dirty="0">
                <a:solidFill>
                  <a:srgbClr val="FF0000"/>
                </a:solidFill>
                <a:latin typeface="Century Gothic" panose="020B0502020202020204" pitchFamily="34" charset="0"/>
              </a:rPr>
              <a:t>Attractive interest with 40% interest rebate for faithful clients.</a:t>
            </a:r>
          </a:p>
          <a:p>
            <a:pPr algn="just">
              <a:spcBef>
                <a:spcPct val="0"/>
              </a:spcBef>
              <a:defRPr/>
            </a:pPr>
            <a:endParaRPr lang="en-GB" sz="800" b="1" kern="1200" dirty="0">
              <a:solidFill>
                <a:srgbClr val="000000"/>
              </a:solidFill>
              <a:latin typeface="Century Gothic" panose="020B0502020202020204" pitchFamily="34" charset="0"/>
            </a:endParaRPr>
          </a:p>
          <a:p>
            <a:pPr algn="just">
              <a:spcBef>
                <a:spcPct val="0"/>
              </a:spcBef>
              <a:defRPr/>
            </a:pPr>
            <a:r>
              <a:rPr lang="en-GB" b="1" kern="1200" dirty="0">
                <a:solidFill>
                  <a:srgbClr val="000000"/>
                </a:solidFill>
                <a:latin typeface="Century Gothic" panose="020B0502020202020204" pitchFamily="34" charset="0"/>
              </a:rPr>
              <a:t>Tenor: </a:t>
            </a:r>
            <a:r>
              <a:rPr lang="en-GB" sz="1292" dirty="0">
                <a:solidFill>
                  <a:srgbClr val="FF0000"/>
                </a:solidFill>
                <a:latin typeface="Century Gothic" panose="020B0502020202020204" pitchFamily="34" charset="0"/>
              </a:rPr>
              <a:t>36 months with friendly repayment structure.</a:t>
            </a:r>
          </a:p>
          <a:p>
            <a:pPr algn="just">
              <a:spcBef>
                <a:spcPct val="0"/>
              </a:spcBef>
              <a:defRPr/>
            </a:pPr>
            <a:endParaRPr lang="en-GB" sz="1050" b="1" kern="1200" dirty="0">
              <a:solidFill>
                <a:srgbClr val="000000"/>
              </a:solidFill>
              <a:latin typeface="Century Gothic" panose="020B0502020202020204" pitchFamily="34" charset="0"/>
            </a:endParaRPr>
          </a:p>
          <a:p>
            <a:pPr algn="just">
              <a:spcBef>
                <a:spcPct val="0"/>
              </a:spcBef>
              <a:defRPr/>
            </a:pPr>
            <a:r>
              <a:rPr lang="en-GB" b="1" kern="1200" dirty="0">
                <a:solidFill>
                  <a:srgbClr val="000000"/>
                </a:solidFill>
                <a:latin typeface="Century Gothic" panose="020B0502020202020204" pitchFamily="34" charset="0"/>
              </a:rPr>
              <a:t>Equity contribution: </a:t>
            </a:r>
            <a:r>
              <a:rPr lang="en-GB" sz="1292" dirty="0">
                <a:solidFill>
                  <a:srgbClr val="FF0000"/>
                </a:solidFill>
                <a:latin typeface="Century Gothic" panose="020B0502020202020204" pitchFamily="34" charset="0"/>
              </a:rPr>
              <a:t>25% from Clients and 75% Guarantee from NIRSAL.</a:t>
            </a:r>
          </a:p>
          <a:p>
            <a:pPr algn="just">
              <a:spcBef>
                <a:spcPct val="0"/>
              </a:spcBef>
              <a:defRPr/>
            </a:pPr>
            <a:endParaRPr lang="en-GB" sz="1050" b="1" kern="1200" dirty="0">
              <a:solidFill>
                <a:srgbClr val="000000"/>
              </a:solidFill>
              <a:latin typeface="Century Gothic" panose="020B0502020202020204" pitchFamily="34" charset="0"/>
            </a:endParaRPr>
          </a:p>
          <a:p>
            <a:pPr algn="just">
              <a:spcBef>
                <a:spcPct val="0"/>
              </a:spcBef>
              <a:defRPr/>
            </a:pPr>
            <a:r>
              <a:rPr lang="en-GB" b="1" kern="1200" dirty="0">
                <a:solidFill>
                  <a:srgbClr val="000000"/>
                </a:solidFill>
                <a:latin typeface="Century Gothic" panose="020B0502020202020204" pitchFamily="34" charset="0"/>
              </a:rPr>
              <a:t>Buyback:</a:t>
            </a:r>
            <a:r>
              <a:rPr lang="en-GB" sz="1292" dirty="0">
                <a:solidFill>
                  <a:srgbClr val="FF0000"/>
                </a:solidFill>
                <a:latin typeface="Century Gothic" panose="020B0502020202020204" pitchFamily="34" charset="0"/>
              </a:rPr>
              <a:t>	Buy back condition from the vendors</a:t>
            </a:r>
          </a:p>
          <a:p>
            <a:pPr algn="just">
              <a:spcBef>
                <a:spcPct val="0"/>
              </a:spcBef>
              <a:defRPr/>
            </a:pPr>
            <a:endParaRPr lang="en-GB" sz="1292" dirty="0">
              <a:solidFill>
                <a:srgbClr val="FF0000"/>
              </a:solidFill>
              <a:latin typeface="Century Gothic" panose="020B0502020202020204" pitchFamily="34" charset="0"/>
            </a:endParaRPr>
          </a:p>
          <a:p>
            <a:pPr algn="just">
              <a:spcBef>
                <a:spcPct val="0"/>
              </a:spcBef>
              <a:defRPr/>
            </a:pPr>
            <a:r>
              <a:rPr lang="en-GB" b="1" kern="1200" dirty="0">
                <a:solidFill>
                  <a:srgbClr val="000000"/>
                </a:solidFill>
                <a:latin typeface="Century Gothic" panose="020B0502020202020204" pitchFamily="34" charset="0"/>
              </a:rPr>
              <a:t>Tractor Brands available: </a:t>
            </a:r>
            <a:r>
              <a:rPr lang="en-GB" sz="1292" dirty="0">
                <a:solidFill>
                  <a:srgbClr val="FF0000"/>
                </a:solidFill>
                <a:latin typeface="Century Gothic" panose="020B0502020202020204" pitchFamily="34" charset="0"/>
              </a:rPr>
              <a:t>Mahindra, Tak, New holland and Massey Ferguson</a:t>
            </a:r>
            <a:r>
              <a:rPr lang="en-GB" sz="1292" dirty="0">
                <a:solidFill>
                  <a:srgbClr val="FF0000"/>
                </a:solidFill>
              </a:rPr>
              <a:t>.</a:t>
            </a:r>
          </a:p>
          <a:p>
            <a:pPr>
              <a:defRPr/>
            </a:pPr>
            <a:endParaRPr lang="en-GB" dirty="0"/>
          </a:p>
          <a:p>
            <a:pPr>
              <a:defRPr/>
            </a:pPr>
            <a:endParaRPr lang="en-GB" dirty="0"/>
          </a:p>
          <a:p>
            <a:pPr>
              <a:defRPr/>
            </a:pPr>
            <a:endParaRPr lang="en-GB" dirty="0"/>
          </a:p>
          <a:p>
            <a:pPr>
              <a:defRPr/>
            </a:pPr>
            <a:endParaRPr lang="en-GB" dirty="0"/>
          </a:p>
          <a:p>
            <a:pPr>
              <a:defRPr/>
            </a:pPr>
            <a:endParaRPr lang="en-GB" dirty="0"/>
          </a:p>
        </p:txBody>
      </p:sp>
      <p:sp>
        <p:nvSpPr>
          <p:cNvPr id="1126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chemeClr val="tx1"/>
              </a:buClr>
              <a:buChar char="•"/>
              <a:defRPr sz="1846">
                <a:solidFill>
                  <a:srgbClr val="C00000"/>
                </a:solidFill>
                <a:latin typeface="Century Gothic" panose="020B0502020202020204" pitchFamily="34" charset="0"/>
              </a:defRPr>
            </a:lvl1pPr>
            <a:lvl2pPr marL="685817" indent="-263776">
              <a:spcBef>
                <a:spcPct val="20000"/>
              </a:spcBef>
              <a:buClr>
                <a:schemeClr val="tx1"/>
              </a:buClr>
              <a:buChar char="–"/>
              <a:defRPr sz="2585">
                <a:solidFill>
                  <a:srgbClr val="C00000"/>
                </a:solidFill>
                <a:latin typeface="Century Gothic" panose="020B0502020202020204" pitchFamily="34" charset="0"/>
              </a:defRPr>
            </a:lvl2pPr>
            <a:lvl3pPr marL="1055103" indent="-211021">
              <a:spcBef>
                <a:spcPct val="20000"/>
              </a:spcBef>
              <a:buClr>
                <a:schemeClr val="tx1"/>
              </a:buClr>
              <a:buChar char="•"/>
              <a:defRPr sz="1477">
                <a:solidFill>
                  <a:srgbClr val="C00000"/>
                </a:solidFill>
                <a:latin typeface="Century Gothic" panose="020B0502020202020204" pitchFamily="34" charset="0"/>
              </a:defRPr>
            </a:lvl3pPr>
            <a:lvl4pPr marL="1477145" indent="-211021">
              <a:spcBef>
                <a:spcPct val="20000"/>
              </a:spcBef>
              <a:buClr>
                <a:schemeClr val="tx1"/>
              </a:buClr>
              <a:buChar char="–"/>
              <a:defRPr sz="1292">
                <a:solidFill>
                  <a:srgbClr val="C00000"/>
                </a:solidFill>
                <a:latin typeface="Century Gothic" panose="020B0502020202020204" pitchFamily="34" charset="0"/>
              </a:defRPr>
            </a:lvl4pPr>
            <a:lvl5pPr marL="1899186" indent="-211021">
              <a:spcBef>
                <a:spcPct val="20000"/>
              </a:spcBef>
              <a:buClr>
                <a:schemeClr val="tx1"/>
              </a:buClr>
              <a:buChar char="•"/>
              <a:defRPr sz="1292">
                <a:solidFill>
                  <a:srgbClr val="C00000"/>
                </a:solidFill>
                <a:latin typeface="Century Gothic" panose="020B0502020202020204" pitchFamily="34" charset="0"/>
              </a:defRPr>
            </a:lvl5pPr>
            <a:lvl6pPr marL="2321227"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6pPr>
            <a:lvl7pPr marL="2743269"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7pPr>
            <a:lvl8pPr marL="3165310"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8pPr>
            <a:lvl9pPr marL="3587351"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9pPr>
          </a:lstStyle>
          <a:p>
            <a:pPr>
              <a:spcBef>
                <a:spcPct val="0"/>
              </a:spcBef>
              <a:buClrTx/>
              <a:buFontTx/>
              <a:buNone/>
            </a:pPr>
            <a:fld id="{8599A35A-470D-44B1-A733-5B8A88E3C12D}" type="slidenum">
              <a:rPr lang="en-US" altLang="en-US" sz="923">
                <a:solidFill>
                  <a:schemeClr val="tx1"/>
                </a:solidFill>
              </a:rPr>
              <a:pPr>
                <a:spcBef>
                  <a:spcPct val="0"/>
                </a:spcBef>
                <a:buClrTx/>
                <a:buFontTx/>
                <a:buNone/>
              </a:pPr>
              <a:t>51</a:t>
            </a:fld>
            <a:endParaRPr lang="en-US" altLang="en-US" sz="923">
              <a:solidFill>
                <a:schemeClr val="tx1"/>
              </a:solidFill>
            </a:endParaRPr>
          </a:p>
        </p:txBody>
      </p:sp>
      <p:sp>
        <p:nvSpPr>
          <p:cNvPr id="5" name="AgendaHighlight"/>
          <p:cNvSpPr>
            <a:spLocks noChangeArrowheads="1"/>
          </p:cNvSpPr>
          <p:nvPr/>
        </p:nvSpPr>
        <p:spPr bwMode="auto">
          <a:xfrm>
            <a:off x="594947" y="1334966"/>
            <a:ext cx="7558454" cy="266700"/>
          </a:xfrm>
          <a:prstGeom prst="rect">
            <a:avLst/>
          </a:prstGeom>
          <a:solidFill>
            <a:srgbClr val="DBDEC8"/>
          </a:solidFill>
          <a:ln w="9525">
            <a:solidFill>
              <a:srgbClr val="808080"/>
            </a:solidFill>
            <a:miter lim="800000"/>
            <a:headEnd/>
            <a:tailEnd/>
          </a:ln>
        </p:spPr>
        <p:txBody>
          <a:bodyPr wrap="none" anchor="ctr"/>
          <a:lstStyle/>
          <a:p>
            <a:pPr>
              <a:buClr>
                <a:srgbClr val="000000"/>
              </a:buClr>
              <a:defRPr/>
            </a:pPr>
            <a:r>
              <a:rPr lang="en-US" sz="1292" dirty="0">
                <a:solidFill>
                  <a:srgbClr val="2F9D6E"/>
                </a:solidFill>
              </a:rPr>
              <a:t>Introduction</a:t>
            </a:r>
          </a:p>
        </p:txBody>
      </p:sp>
      <p:pic>
        <p:nvPicPr>
          <p:cNvPr id="1127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04" y="659220"/>
            <a:ext cx="8692662" cy="272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940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520" y="159489"/>
            <a:ext cx="8380535" cy="457200"/>
          </a:xfrm>
        </p:spPr>
        <p:txBody>
          <a:bodyPr/>
          <a:lstStyle/>
          <a:p>
            <a:br>
              <a:rPr lang="en-GB" altLang="en-US" sz="1477" dirty="0">
                <a:latin typeface="Calibri" panose="020F0502020204030204" pitchFamily="34" charset="0"/>
                <a:ea typeface="Calibri" panose="020F0502020204030204" pitchFamily="34" charset="0"/>
                <a:cs typeface="Times New Roman" panose="02020603050405020304" pitchFamily="18" charset="0"/>
              </a:rPr>
            </a:br>
            <a:r>
              <a:rPr lang="en-GB" altLang="en-US" sz="1477" dirty="0">
                <a:latin typeface="Calibri" panose="020F0502020204030204" pitchFamily="34" charset="0"/>
                <a:ea typeface="Calibri" panose="020F0502020204030204" pitchFamily="34" charset="0"/>
                <a:cs typeface="Times New Roman" panose="02020603050405020304" pitchFamily="18" charset="0"/>
              </a:rPr>
              <a:t>  </a:t>
            </a:r>
            <a:r>
              <a:rPr lang="en-GB" altLang="en-US" sz="1477" dirty="0">
                <a:solidFill>
                  <a:srgbClr val="FF0000"/>
                </a:solidFill>
                <a:ea typeface="Calibri" panose="020F0502020204030204" pitchFamily="34" charset="0"/>
                <a:cs typeface="Times New Roman" panose="02020603050405020304" pitchFamily="18" charset="0"/>
              </a:rPr>
              <a:t>NIGERIA INCENTIVE-BASED RISK SHARING SYSTEM FOR AGRICULTURAL LENDING (NIRSAL)</a:t>
            </a:r>
          </a:p>
        </p:txBody>
      </p:sp>
      <p:sp>
        <p:nvSpPr>
          <p:cNvPr id="12291" name="Content Placeholder 2"/>
          <p:cNvSpPr>
            <a:spLocks noGrp="1"/>
          </p:cNvSpPr>
          <p:nvPr>
            <p:ph idx="1"/>
          </p:nvPr>
        </p:nvSpPr>
        <p:spPr>
          <a:xfrm>
            <a:off x="168520" y="811937"/>
            <a:ext cx="8727831" cy="5609379"/>
          </a:xfrm>
        </p:spPr>
        <p:txBody>
          <a:bodyPr/>
          <a:lstStyle/>
          <a:p>
            <a:r>
              <a:rPr lang="en-GB" altLang="en-US" b="1" dirty="0"/>
              <a:t>TABLE OF CONTENT</a:t>
            </a:r>
          </a:p>
          <a:p>
            <a:endParaRPr lang="en-GB" altLang="en-US" sz="1662" dirty="0"/>
          </a:p>
          <a:p>
            <a:r>
              <a:rPr lang="en-GB" altLang="en-US" dirty="0">
                <a:solidFill>
                  <a:srgbClr val="2F9D6E"/>
                </a:solidFill>
              </a:rPr>
              <a:t>Introduction and Background.</a:t>
            </a:r>
          </a:p>
          <a:p>
            <a:r>
              <a:rPr lang="en-GB" altLang="en-US" sz="1477" dirty="0">
                <a:solidFill>
                  <a:srgbClr val="2F9D6E"/>
                </a:solidFill>
              </a:rPr>
              <a:t>Activities covered by NIRSAL Activities.</a:t>
            </a:r>
          </a:p>
          <a:p>
            <a:r>
              <a:rPr lang="en-GB" altLang="en-US" sz="1477" dirty="0">
                <a:solidFill>
                  <a:srgbClr val="2F9D6E"/>
                </a:solidFill>
              </a:rPr>
              <a:t>Eligible Borrowers and Obligors that can utilize Guarantee.</a:t>
            </a:r>
          </a:p>
          <a:p>
            <a:r>
              <a:rPr lang="en-GB" altLang="en-US" sz="1477" dirty="0">
                <a:solidFill>
                  <a:srgbClr val="2F9D6E"/>
                </a:solidFill>
              </a:rPr>
              <a:t>Operating Principles of NIRSAL.</a:t>
            </a:r>
          </a:p>
          <a:p>
            <a:r>
              <a:rPr lang="en-GB" altLang="en-US" sz="1477" dirty="0">
                <a:solidFill>
                  <a:srgbClr val="2F9D6E"/>
                </a:solidFill>
              </a:rPr>
              <a:t>Mechanics for Purchasing Credit Risk Guarantee (C.R.G).</a:t>
            </a:r>
          </a:p>
          <a:p>
            <a:pPr marL="0" lvl="1">
              <a:lnSpc>
                <a:spcPct val="90000"/>
              </a:lnSpc>
              <a:buClr>
                <a:srgbClr val="355422"/>
              </a:buClr>
            </a:pPr>
            <a:endParaRPr lang="en-GB" altLang="en-US" sz="1015" b="1" dirty="0">
              <a:solidFill>
                <a:srgbClr val="456E2C"/>
              </a:solidFill>
              <a:cs typeface="Arial" panose="020B0604020202020204" pitchFamily="34" charset="0"/>
            </a:endParaRPr>
          </a:p>
          <a:p>
            <a:pPr marL="0" lvl="1">
              <a:lnSpc>
                <a:spcPct val="90000"/>
              </a:lnSpc>
              <a:buClr>
                <a:srgbClr val="355422"/>
              </a:buClr>
            </a:pPr>
            <a:r>
              <a:rPr lang="en-GB" altLang="en-US" sz="1662" b="1" dirty="0">
                <a:solidFill>
                  <a:srgbClr val="000000"/>
                </a:solidFill>
              </a:rPr>
              <a:t>Risk sharing facility</a:t>
            </a:r>
            <a:r>
              <a:rPr lang="en-GB" altLang="en-US" sz="1846" b="1" dirty="0">
                <a:solidFill>
                  <a:srgbClr val="000000"/>
                </a:solidFill>
              </a:rPr>
              <a:t>: </a:t>
            </a:r>
            <a:r>
              <a:rPr lang="en-GB" altLang="en-US" sz="1292" dirty="0">
                <a:solidFill>
                  <a:srgbClr val="FF0000"/>
                </a:solidFill>
              </a:rPr>
              <a:t>Risk sharing between 30-80% with CBN.</a:t>
            </a:r>
          </a:p>
          <a:p>
            <a:pPr marL="0" lvl="1">
              <a:lnSpc>
                <a:spcPct val="90000"/>
              </a:lnSpc>
              <a:buClr>
                <a:srgbClr val="355422"/>
              </a:buClr>
            </a:pPr>
            <a:endParaRPr lang="en-GB" altLang="en-US" sz="738" dirty="0">
              <a:solidFill>
                <a:srgbClr val="FF0000"/>
              </a:solidFill>
            </a:endParaRPr>
          </a:p>
          <a:p>
            <a:pPr marL="0" lvl="1">
              <a:lnSpc>
                <a:spcPct val="90000"/>
              </a:lnSpc>
              <a:buClr>
                <a:srgbClr val="355422"/>
              </a:buClr>
            </a:pPr>
            <a:r>
              <a:rPr lang="en-US" altLang="en-US" sz="1662" b="1" dirty="0">
                <a:solidFill>
                  <a:srgbClr val="000000"/>
                </a:solidFill>
              </a:rPr>
              <a:t>Insurance Facility:</a:t>
            </a:r>
            <a:r>
              <a:rPr lang="en-US" altLang="en-US" sz="1846" b="1" dirty="0">
                <a:solidFill>
                  <a:srgbClr val="000000"/>
                </a:solidFill>
              </a:rPr>
              <a:t> </a:t>
            </a:r>
            <a:r>
              <a:rPr lang="en-US" altLang="en-US" sz="1292" dirty="0">
                <a:solidFill>
                  <a:srgbClr val="FF0000"/>
                </a:solidFill>
              </a:rPr>
              <a:t>Decentralization of Agric Insurance.</a:t>
            </a:r>
          </a:p>
          <a:p>
            <a:pPr marL="0" lvl="1">
              <a:lnSpc>
                <a:spcPct val="90000"/>
              </a:lnSpc>
              <a:buClr>
                <a:srgbClr val="355422"/>
              </a:buClr>
            </a:pPr>
            <a:endParaRPr lang="en-US" altLang="en-US" sz="1108" dirty="0">
              <a:solidFill>
                <a:srgbClr val="FF0000"/>
              </a:solidFill>
            </a:endParaRPr>
          </a:p>
          <a:p>
            <a:pPr marL="0" lvl="1">
              <a:lnSpc>
                <a:spcPct val="90000"/>
              </a:lnSpc>
              <a:buClr>
                <a:srgbClr val="355422"/>
              </a:buClr>
            </a:pPr>
            <a:r>
              <a:rPr lang="en-US" altLang="en-US" sz="1662" b="1" dirty="0">
                <a:solidFill>
                  <a:srgbClr val="000000"/>
                </a:solidFill>
              </a:rPr>
              <a:t>Incentive to Farmers:</a:t>
            </a:r>
            <a:r>
              <a:rPr lang="en-US" altLang="en-US" sz="1846" b="1" dirty="0">
                <a:solidFill>
                  <a:srgbClr val="000000"/>
                </a:solidFill>
              </a:rPr>
              <a:t> </a:t>
            </a:r>
            <a:r>
              <a:rPr lang="en-US" altLang="en-US" sz="1292" dirty="0">
                <a:solidFill>
                  <a:srgbClr val="FF0000"/>
                </a:solidFill>
              </a:rPr>
              <a:t>Interest draw back from 20-40%.</a:t>
            </a:r>
          </a:p>
          <a:p>
            <a:pPr marL="0" lvl="1">
              <a:lnSpc>
                <a:spcPct val="90000"/>
              </a:lnSpc>
              <a:buClr>
                <a:srgbClr val="355422"/>
              </a:buClr>
            </a:pPr>
            <a:endParaRPr lang="en-US" altLang="en-US" sz="1015" dirty="0">
              <a:solidFill>
                <a:srgbClr val="FF0000"/>
              </a:solidFill>
            </a:endParaRPr>
          </a:p>
          <a:p>
            <a:r>
              <a:rPr lang="en-US" altLang="en-US" sz="1662" b="1" dirty="0">
                <a:solidFill>
                  <a:srgbClr val="000000"/>
                </a:solidFill>
              </a:rPr>
              <a:t>Obligor limit: </a:t>
            </a:r>
            <a:r>
              <a:rPr lang="en-US" altLang="en-US" sz="1662" dirty="0">
                <a:solidFill>
                  <a:srgbClr val="FF0000"/>
                </a:solidFill>
              </a:rPr>
              <a:t>N2bn</a:t>
            </a:r>
            <a:r>
              <a:rPr lang="en-US" altLang="en-US" sz="1662" b="1" dirty="0">
                <a:solidFill>
                  <a:srgbClr val="FF0000"/>
                </a:solidFill>
              </a:rPr>
              <a:t> </a:t>
            </a:r>
            <a:endParaRPr lang="en-GB" altLang="en-US" sz="1662" b="1" dirty="0">
              <a:solidFill>
                <a:srgbClr val="FF0000"/>
              </a:solidFill>
            </a:endParaRPr>
          </a:p>
          <a:p>
            <a:endParaRPr lang="en-US" altLang="en-US" sz="1015" b="1" dirty="0">
              <a:solidFill>
                <a:srgbClr val="000000"/>
              </a:solidFill>
            </a:endParaRPr>
          </a:p>
          <a:p>
            <a:r>
              <a:rPr lang="en-US" altLang="en-US" sz="1662" b="1" dirty="0">
                <a:solidFill>
                  <a:srgbClr val="000000"/>
                </a:solidFill>
              </a:rPr>
              <a:t>Interest Rate : </a:t>
            </a:r>
            <a:r>
              <a:rPr lang="en-US" altLang="en-US" sz="1662" dirty="0">
                <a:solidFill>
                  <a:srgbClr val="FF0000"/>
                </a:solidFill>
              </a:rPr>
              <a:t>Commercial Rate</a:t>
            </a:r>
          </a:p>
          <a:p>
            <a:endParaRPr lang="en-US" altLang="en-US" sz="1662" dirty="0">
              <a:solidFill>
                <a:srgbClr val="FF0000"/>
              </a:solidFill>
            </a:endParaRPr>
          </a:p>
          <a:p>
            <a:pPr algn="just"/>
            <a:r>
              <a:rPr lang="en-US" altLang="en-US" sz="1662" b="1" dirty="0">
                <a:solidFill>
                  <a:srgbClr val="000000"/>
                </a:solidFill>
              </a:rPr>
              <a:t>Developing a bank rating scheme that will incentivize and showcase/situate banks based on their capacities to lend to the agricultural sector. Lending all ACTORS along the value chain</a:t>
            </a:r>
            <a:endParaRPr lang="en-GB" altLang="en-US" sz="1662" b="1" dirty="0">
              <a:solidFill>
                <a:srgbClr val="000000"/>
              </a:solidFill>
            </a:endParaRPr>
          </a:p>
          <a:p>
            <a:pPr marL="0" lvl="1">
              <a:lnSpc>
                <a:spcPct val="90000"/>
              </a:lnSpc>
              <a:buClr>
                <a:srgbClr val="355422"/>
              </a:buClr>
            </a:pPr>
            <a:endParaRPr lang="en-GB" altLang="en-US" sz="1108" dirty="0">
              <a:solidFill>
                <a:srgbClr val="FF0000"/>
              </a:solidFill>
            </a:endParaRPr>
          </a:p>
          <a:p>
            <a:pPr marL="0" lvl="1">
              <a:lnSpc>
                <a:spcPct val="90000"/>
              </a:lnSpc>
              <a:buClr>
                <a:srgbClr val="355422"/>
              </a:buClr>
            </a:pPr>
            <a:endParaRPr lang="en-GB" altLang="en-US" sz="1108" dirty="0">
              <a:solidFill>
                <a:srgbClr val="FF0000"/>
              </a:solidFill>
            </a:endParaRPr>
          </a:p>
          <a:p>
            <a:endParaRPr lang="en-GB" altLang="en-US" dirty="0"/>
          </a:p>
          <a:p>
            <a:endParaRPr lang="en-GB" altLang="en-US" dirty="0"/>
          </a:p>
          <a:p>
            <a:endParaRPr lang="en-GB" altLang="en-US" dirty="0"/>
          </a:p>
        </p:txBody>
      </p:sp>
      <p:sp>
        <p:nvSpPr>
          <p:cNvPr id="12292"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chemeClr val="tx1"/>
              </a:buClr>
              <a:buChar char="•"/>
              <a:defRPr sz="1846">
                <a:solidFill>
                  <a:srgbClr val="C00000"/>
                </a:solidFill>
                <a:latin typeface="Century Gothic" panose="020B0502020202020204" pitchFamily="34" charset="0"/>
              </a:defRPr>
            </a:lvl1pPr>
            <a:lvl2pPr marL="685817" indent="-263776">
              <a:spcBef>
                <a:spcPct val="20000"/>
              </a:spcBef>
              <a:buClr>
                <a:schemeClr val="tx1"/>
              </a:buClr>
              <a:buChar char="–"/>
              <a:defRPr sz="2585">
                <a:solidFill>
                  <a:srgbClr val="C00000"/>
                </a:solidFill>
                <a:latin typeface="Century Gothic" panose="020B0502020202020204" pitchFamily="34" charset="0"/>
              </a:defRPr>
            </a:lvl2pPr>
            <a:lvl3pPr marL="1055103" indent="-211021">
              <a:spcBef>
                <a:spcPct val="20000"/>
              </a:spcBef>
              <a:buClr>
                <a:schemeClr val="tx1"/>
              </a:buClr>
              <a:buChar char="•"/>
              <a:defRPr sz="1477">
                <a:solidFill>
                  <a:srgbClr val="C00000"/>
                </a:solidFill>
                <a:latin typeface="Century Gothic" panose="020B0502020202020204" pitchFamily="34" charset="0"/>
              </a:defRPr>
            </a:lvl3pPr>
            <a:lvl4pPr marL="1477145" indent="-211021">
              <a:spcBef>
                <a:spcPct val="20000"/>
              </a:spcBef>
              <a:buClr>
                <a:schemeClr val="tx1"/>
              </a:buClr>
              <a:buChar char="–"/>
              <a:defRPr sz="1292">
                <a:solidFill>
                  <a:srgbClr val="C00000"/>
                </a:solidFill>
                <a:latin typeface="Century Gothic" panose="020B0502020202020204" pitchFamily="34" charset="0"/>
              </a:defRPr>
            </a:lvl4pPr>
            <a:lvl5pPr marL="1899186" indent="-211021">
              <a:spcBef>
                <a:spcPct val="20000"/>
              </a:spcBef>
              <a:buClr>
                <a:schemeClr val="tx1"/>
              </a:buClr>
              <a:buChar char="•"/>
              <a:defRPr sz="1292">
                <a:solidFill>
                  <a:srgbClr val="C00000"/>
                </a:solidFill>
                <a:latin typeface="Century Gothic" panose="020B0502020202020204" pitchFamily="34" charset="0"/>
              </a:defRPr>
            </a:lvl5pPr>
            <a:lvl6pPr marL="2321227"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6pPr>
            <a:lvl7pPr marL="2743269"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7pPr>
            <a:lvl8pPr marL="3165310"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8pPr>
            <a:lvl9pPr marL="3587351" indent="-211021" eaLnBrk="0" fontAlgn="base" hangingPunct="0">
              <a:spcBef>
                <a:spcPct val="20000"/>
              </a:spcBef>
              <a:spcAft>
                <a:spcPct val="0"/>
              </a:spcAft>
              <a:buClr>
                <a:schemeClr val="tx1"/>
              </a:buClr>
              <a:buChar char="•"/>
              <a:defRPr sz="1292">
                <a:solidFill>
                  <a:srgbClr val="C00000"/>
                </a:solidFill>
                <a:latin typeface="Century Gothic" panose="020B0502020202020204" pitchFamily="34" charset="0"/>
              </a:defRPr>
            </a:lvl9pPr>
          </a:lstStyle>
          <a:p>
            <a:pPr>
              <a:spcBef>
                <a:spcPct val="0"/>
              </a:spcBef>
              <a:buClrTx/>
              <a:buFontTx/>
              <a:buNone/>
            </a:pPr>
            <a:fld id="{6AF83595-B249-44B8-85D8-4FC0697DDAC6}" type="slidenum">
              <a:rPr lang="en-US" altLang="en-US" sz="923">
                <a:solidFill>
                  <a:schemeClr val="tx1"/>
                </a:solidFill>
              </a:rPr>
              <a:pPr>
                <a:spcBef>
                  <a:spcPct val="0"/>
                </a:spcBef>
                <a:buClrTx/>
                <a:buFontTx/>
                <a:buNone/>
              </a:pPr>
              <a:t>52</a:t>
            </a:fld>
            <a:endParaRPr lang="en-US" altLang="en-US" sz="923">
              <a:solidFill>
                <a:schemeClr val="tx1"/>
              </a:solidFill>
            </a:endParaRPr>
          </a:p>
        </p:txBody>
      </p:sp>
      <p:pic>
        <p:nvPicPr>
          <p:cNvPr id="12293" name="Picture 2" descr="C:\Documents and Settings\polycarp18793\My Documents\My Pictures\images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20" y="811937"/>
            <a:ext cx="8380535" cy="23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919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53" y="99255"/>
            <a:ext cx="8102561" cy="571386"/>
          </a:xfrm>
        </p:spPr>
        <p:txBody>
          <a:bodyPr/>
          <a:lstStyle/>
          <a:p>
            <a:r>
              <a:rPr lang="en-GB" dirty="0">
                <a:solidFill>
                  <a:srgbClr val="FF0000"/>
                </a:solidFill>
              </a:rPr>
              <a:t>            </a:t>
            </a:r>
            <a:r>
              <a:rPr lang="en-GB" sz="2000" b="1" dirty="0">
                <a:solidFill>
                  <a:srgbClr val="FF0000"/>
                </a:solidFill>
              </a:rPr>
              <a:t>STERLING BANK REAL SECTOR FINANCE SC</a:t>
            </a:r>
            <a:r>
              <a:rPr lang="en-GB" sz="2000" dirty="0">
                <a:solidFill>
                  <a:srgbClr val="FF0000"/>
                </a:solidFill>
              </a:rPr>
              <a:t>HEME</a:t>
            </a:r>
            <a:endParaRPr lang="en-GB"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432853" y="808074"/>
            <a:ext cx="8202546" cy="2983441"/>
          </a:xfrm>
          <a:prstGeom prst="rect">
            <a:avLst/>
          </a:prstGeom>
        </p:spPr>
      </p:pic>
      <p:sp>
        <p:nvSpPr>
          <p:cNvPr id="5" name="TextBox 4"/>
          <p:cNvSpPr txBox="1"/>
          <p:nvPr/>
        </p:nvSpPr>
        <p:spPr>
          <a:xfrm>
            <a:off x="432853" y="3928948"/>
            <a:ext cx="8202546" cy="3382914"/>
          </a:xfrm>
          <a:prstGeom prst="rect">
            <a:avLst/>
          </a:prstGeom>
          <a:noFill/>
        </p:spPr>
        <p:txBody>
          <a:bodyPr wrap="square" rtlCol="0">
            <a:spAutoFit/>
          </a:bodyPr>
          <a:lstStyle/>
          <a:p>
            <a:r>
              <a:rPr lang="en-GB" sz="1846" b="1" dirty="0">
                <a:latin typeface="Century Gothic" panose="020B0502020202020204" pitchFamily="34" charset="0"/>
              </a:rPr>
              <a:t>Target</a:t>
            </a:r>
            <a:r>
              <a:rPr lang="en-GB" sz="1846" dirty="0">
                <a:latin typeface="Century Gothic" panose="020B0502020202020204" pitchFamily="34" charset="0"/>
              </a:rPr>
              <a:t>: </a:t>
            </a:r>
            <a:r>
              <a:rPr lang="en-GB" sz="1846" dirty="0">
                <a:solidFill>
                  <a:srgbClr val="FF0000"/>
                </a:solidFill>
                <a:latin typeface="Century Gothic" panose="020B0502020202020204" pitchFamily="34" charset="0"/>
              </a:rPr>
              <a:t>Agric value chain, Manufacturing and Services</a:t>
            </a:r>
          </a:p>
          <a:p>
            <a:endParaRPr lang="en-GB" sz="1846" dirty="0">
              <a:solidFill>
                <a:srgbClr val="FF0000"/>
              </a:solidFill>
              <a:latin typeface="Century Gothic" panose="020B0502020202020204" pitchFamily="34" charset="0"/>
            </a:endParaRPr>
          </a:p>
          <a:p>
            <a:r>
              <a:rPr lang="en-GB" sz="1846" b="1" dirty="0">
                <a:latin typeface="Century Gothic" panose="020B0502020202020204" pitchFamily="34" charset="0"/>
              </a:rPr>
              <a:t>Interest Rate</a:t>
            </a:r>
            <a:r>
              <a:rPr lang="en-GB" sz="1846" dirty="0">
                <a:latin typeface="Century Gothic" panose="020B0502020202020204" pitchFamily="34" charset="0"/>
              </a:rPr>
              <a:t>: </a:t>
            </a:r>
            <a:r>
              <a:rPr lang="en-GB" sz="1846" dirty="0">
                <a:solidFill>
                  <a:srgbClr val="FF0000"/>
                </a:solidFill>
                <a:latin typeface="Century Gothic" panose="020B0502020202020204" pitchFamily="34" charset="0"/>
              </a:rPr>
              <a:t>9%</a:t>
            </a:r>
          </a:p>
          <a:p>
            <a:endParaRPr lang="en-GB" sz="1846" dirty="0">
              <a:solidFill>
                <a:srgbClr val="FF0000"/>
              </a:solidFill>
              <a:latin typeface="Century Gothic" panose="020B0502020202020204" pitchFamily="34" charset="0"/>
            </a:endParaRPr>
          </a:p>
          <a:p>
            <a:r>
              <a:rPr lang="en-GB" sz="1846" b="1" dirty="0">
                <a:latin typeface="Century Gothic" panose="020B0502020202020204" pitchFamily="34" charset="0"/>
              </a:rPr>
              <a:t>Obligor limit</a:t>
            </a:r>
            <a:r>
              <a:rPr lang="en-GB" sz="1846" dirty="0">
                <a:latin typeface="Century Gothic" panose="020B0502020202020204" pitchFamily="34" charset="0"/>
              </a:rPr>
              <a:t>:</a:t>
            </a:r>
            <a:r>
              <a:rPr lang="en-GB" sz="1846" dirty="0">
                <a:solidFill>
                  <a:srgbClr val="FF0000"/>
                </a:solidFill>
                <a:latin typeface="Century Gothic" panose="020B0502020202020204" pitchFamily="34" charset="0"/>
              </a:rPr>
              <a:t> N10bn</a:t>
            </a:r>
          </a:p>
          <a:p>
            <a:endParaRPr lang="en-GB" sz="1100" dirty="0">
              <a:latin typeface="Century Gothic" panose="020B0502020202020204" pitchFamily="34" charset="0"/>
            </a:endParaRPr>
          </a:p>
          <a:p>
            <a:r>
              <a:rPr lang="en-GB" sz="1846" b="1" dirty="0">
                <a:latin typeface="Century Gothic" panose="020B0502020202020204" pitchFamily="34" charset="0"/>
              </a:rPr>
              <a:t>Tenor</a:t>
            </a:r>
            <a:r>
              <a:rPr lang="en-GB" sz="1846" dirty="0">
                <a:latin typeface="Century Gothic" panose="020B0502020202020204" pitchFamily="34" charset="0"/>
              </a:rPr>
              <a:t>: </a:t>
            </a:r>
            <a:r>
              <a:rPr lang="en-GB" sz="1846" dirty="0">
                <a:solidFill>
                  <a:srgbClr val="FF0000"/>
                </a:solidFill>
                <a:latin typeface="Century Gothic" panose="020B0502020202020204" pitchFamily="34" charset="0"/>
              </a:rPr>
              <a:t>10 years</a:t>
            </a:r>
          </a:p>
          <a:p>
            <a:endParaRPr lang="en-GB" sz="1000" dirty="0">
              <a:solidFill>
                <a:srgbClr val="FF0000"/>
              </a:solidFill>
              <a:latin typeface="Century Gothic" panose="020B0502020202020204" pitchFamily="34" charset="0"/>
            </a:endParaRPr>
          </a:p>
          <a:p>
            <a:r>
              <a:rPr lang="en-GB" sz="1846" b="1" dirty="0">
                <a:solidFill>
                  <a:schemeClr val="accent5"/>
                </a:solidFill>
                <a:latin typeface="Century Gothic" panose="020B0502020202020204" pitchFamily="34" charset="0"/>
              </a:rPr>
              <a:t>Moratorium</a:t>
            </a:r>
            <a:r>
              <a:rPr lang="en-GB" sz="1846" dirty="0">
                <a:solidFill>
                  <a:srgbClr val="FF0000"/>
                </a:solidFill>
                <a:latin typeface="Century Gothic" panose="020B0502020202020204" pitchFamily="34" charset="0"/>
              </a:rPr>
              <a:t>: </a:t>
            </a:r>
            <a:r>
              <a:rPr lang="en-GB" sz="2000" dirty="0">
                <a:solidFill>
                  <a:srgbClr val="FF0000"/>
                </a:solidFill>
                <a:latin typeface="Century Gothic" panose="020B0502020202020204" pitchFamily="34" charset="0"/>
              </a:rPr>
              <a:t>Moratorium is allowed in line with the project being financed</a:t>
            </a:r>
          </a:p>
          <a:p>
            <a:endParaRPr lang="en-GB" sz="1846" dirty="0">
              <a:solidFill>
                <a:srgbClr val="FF0000"/>
              </a:solidFill>
              <a:latin typeface="Century Gothic" panose="020B0502020202020204" pitchFamily="34" charset="0"/>
            </a:endParaRPr>
          </a:p>
          <a:p>
            <a:endParaRPr lang="en-GB" sz="1662" dirty="0"/>
          </a:p>
        </p:txBody>
      </p:sp>
    </p:spTree>
    <p:extLst>
      <p:ext uri="{BB962C8B-B14F-4D97-AF65-F5344CB8AC3E}">
        <p14:creationId xmlns:p14="http://schemas.microsoft.com/office/powerpoint/2010/main" val="3174605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53" y="99255"/>
            <a:ext cx="8102561" cy="571386"/>
          </a:xfrm>
        </p:spPr>
        <p:txBody>
          <a:bodyPr/>
          <a:lstStyle/>
          <a:p>
            <a:r>
              <a:rPr lang="en-GB" dirty="0">
                <a:solidFill>
                  <a:schemeClr val="accent2"/>
                </a:solidFill>
              </a:rPr>
              <a:t>            </a:t>
            </a:r>
            <a:r>
              <a:rPr lang="en-GB" sz="2000" b="1" dirty="0">
                <a:solidFill>
                  <a:schemeClr val="accent2"/>
                </a:solidFill>
              </a:rPr>
              <a:t>STERLING BANK </a:t>
            </a:r>
            <a:r>
              <a:rPr lang="en-GB" sz="2000" b="1" dirty="0" err="1">
                <a:solidFill>
                  <a:schemeClr val="accent2"/>
                </a:solidFill>
              </a:rPr>
              <a:t>sme</a:t>
            </a:r>
            <a:r>
              <a:rPr lang="en-GB" sz="2000" b="1" dirty="0">
                <a:solidFill>
                  <a:schemeClr val="accent2"/>
                </a:solidFill>
              </a:rPr>
              <a:t> financing SC</a:t>
            </a:r>
            <a:r>
              <a:rPr lang="en-GB" sz="2000" dirty="0">
                <a:solidFill>
                  <a:schemeClr val="accent2"/>
                </a:solidFill>
              </a:rPr>
              <a:t>HEME</a:t>
            </a:r>
            <a:endParaRPr lang="en-GB" dirty="0">
              <a:solidFill>
                <a:schemeClr val="accent2"/>
              </a:solidFill>
            </a:endParaRPr>
          </a:p>
        </p:txBody>
      </p:sp>
      <p:sp>
        <p:nvSpPr>
          <p:cNvPr id="5" name="TextBox 4"/>
          <p:cNvSpPr txBox="1"/>
          <p:nvPr/>
        </p:nvSpPr>
        <p:spPr>
          <a:xfrm>
            <a:off x="432853" y="3732028"/>
            <a:ext cx="8202548" cy="3402150"/>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FF0000"/>
                </a:solidFill>
                <a:latin typeface="Century Gothic" panose="020B0502020202020204" pitchFamily="34" charset="0"/>
              </a:rPr>
              <a:t>Eligible Enterprises: Agric value chain activities, cottage industries</a:t>
            </a:r>
          </a:p>
          <a:p>
            <a:endParaRPr lang="en-GB" sz="1600" dirty="0">
              <a:solidFill>
                <a:srgbClr val="FF0000"/>
              </a:solidFill>
              <a:latin typeface="Century Gothic" panose="020B0502020202020204" pitchFamily="34" charset="0"/>
            </a:endParaRPr>
          </a:p>
          <a:p>
            <a:pPr marL="285750" indent="-285750">
              <a:buFont typeface="Arial" panose="020B0604020202020204" pitchFamily="34" charset="0"/>
              <a:buChar char="•"/>
            </a:pPr>
            <a:r>
              <a:rPr lang="en-GB" sz="1600" dirty="0">
                <a:solidFill>
                  <a:srgbClr val="FF0000"/>
                </a:solidFill>
                <a:latin typeface="Century Gothic" panose="020B0502020202020204" pitchFamily="34" charset="0"/>
              </a:rPr>
              <a:t>Tenor: Maximum of 5years for SMEs </a:t>
            </a:r>
          </a:p>
          <a:p>
            <a:endParaRPr lang="en-GB" sz="1600" dirty="0">
              <a:solidFill>
                <a:srgbClr val="FF0000"/>
              </a:solidFill>
              <a:latin typeface="Century Gothic" panose="020B0502020202020204" pitchFamily="34" charset="0"/>
            </a:endParaRPr>
          </a:p>
          <a:p>
            <a:pPr marL="285750" indent="-285750">
              <a:buFont typeface="Arial" panose="020B0604020202020204" pitchFamily="34" charset="0"/>
              <a:buChar char="•"/>
            </a:pPr>
            <a:r>
              <a:rPr lang="en-GB" sz="1600" dirty="0">
                <a:solidFill>
                  <a:srgbClr val="FF0000"/>
                </a:solidFill>
                <a:latin typeface="Century Gothic" panose="020B0502020202020204" pitchFamily="34" charset="0"/>
              </a:rPr>
              <a:t>Amount: Max limit of N50m</a:t>
            </a:r>
          </a:p>
          <a:p>
            <a:endParaRPr lang="en-GB" sz="1600" dirty="0">
              <a:solidFill>
                <a:srgbClr val="FF0000"/>
              </a:solidFill>
              <a:latin typeface="Century Gothic" panose="020B0502020202020204" pitchFamily="34" charset="0"/>
            </a:endParaRPr>
          </a:p>
          <a:p>
            <a:pPr marL="285750" indent="-285750">
              <a:buFont typeface="Arial" panose="020B0604020202020204" pitchFamily="34" charset="0"/>
              <a:buChar char="•"/>
            </a:pPr>
            <a:r>
              <a:rPr lang="en-GB" sz="1600" dirty="0">
                <a:solidFill>
                  <a:srgbClr val="FF0000"/>
                </a:solidFill>
                <a:latin typeface="Century Gothic" panose="020B0502020202020204" pitchFamily="34" charset="0"/>
              </a:rPr>
              <a:t>Interest Rate: 9% all in rate</a:t>
            </a:r>
          </a:p>
          <a:p>
            <a:pPr marL="285750" indent="-285750">
              <a:buFont typeface="Arial" panose="020B0604020202020204" pitchFamily="34" charset="0"/>
              <a:buChar char="•"/>
            </a:pPr>
            <a:endParaRPr lang="en-GB" sz="1600" dirty="0">
              <a:solidFill>
                <a:srgbClr val="FF0000"/>
              </a:solidFill>
              <a:latin typeface="Century Gothic" panose="020B0502020202020204" pitchFamily="34" charset="0"/>
            </a:endParaRPr>
          </a:p>
          <a:p>
            <a:pPr marL="285750" indent="-285750">
              <a:buFont typeface="Arial" panose="020B0604020202020204" pitchFamily="34" charset="0"/>
              <a:buChar char="•"/>
            </a:pPr>
            <a:r>
              <a:rPr lang="en-GB" sz="1600" dirty="0">
                <a:solidFill>
                  <a:srgbClr val="FF0000"/>
                </a:solidFill>
                <a:latin typeface="Century Gothic" panose="020B0502020202020204" pitchFamily="34" charset="0"/>
              </a:rPr>
              <a:t>Moratorium is allowed in line with the project being financed</a:t>
            </a:r>
          </a:p>
          <a:p>
            <a:endParaRPr lang="en-GB" dirty="0">
              <a:solidFill>
                <a:srgbClr val="FF0000"/>
              </a:solidFill>
              <a:latin typeface="Century Gothic" panose="020B0502020202020204" pitchFamily="34" charset="0"/>
            </a:endParaRPr>
          </a:p>
          <a:p>
            <a:endParaRPr lang="en-GB" dirty="0">
              <a:solidFill>
                <a:srgbClr val="FF0000"/>
              </a:solidFill>
              <a:latin typeface="Century Gothic" panose="020B0502020202020204" pitchFamily="34" charset="0"/>
            </a:endParaRPr>
          </a:p>
          <a:p>
            <a:endParaRPr lang="en-GB" sz="1846" dirty="0">
              <a:solidFill>
                <a:srgbClr val="FF0000"/>
              </a:solidFill>
              <a:latin typeface="Century Gothic" panose="020B0502020202020204" pitchFamily="34" charset="0"/>
            </a:endParaRPr>
          </a:p>
          <a:p>
            <a:endParaRPr lang="en-GB" sz="1662" dirty="0"/>
          </a:p>
        </p:txBody>
      </p:sp>
      <p:pic>
        <p:nvPicPr>
          <p:cNvPr id="8" name="Content Placeholder 7">
            <a:extLst>
              <a:ext uri="{FF2B5EF4-FFF2-40B4-BE49-F238E27FC236}">
                <a16:creationId xmlns:a16="http://schemas.microsoft.com/office/drawing/2014/main" id="{F8D158AE-EC97-4863-B814-8322D5AB0A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27" y="893762"/>
            <a:ext cx="8103773" cy="2678777"/>
          </a:xfrm>
        </p:spPr>
      </p:pic>
    </p:spTree>
    <p:extLst>
      <p:ext uri="{BB962C8B-B14F-4D97-AF65-F5344CB8AC3E}">
        <p14:creationId xmlns:p14="http://schemas.microsoft.com/office/powerpoint/2010/main" val="3082200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58" y="-57575"/>
            <a:ext cx="8102561" cy="571386"/>
          </a:xfrm>
        </p:spPr>
        <p:txBody>
          <a:bodyPr/>
          <a:lstStyle/>
          <a:p>
            <a:r>
              <a:rPr lang="en-GB" dirty="0">
                <a:solidFill>
                  <a:schemeClr val="accent2"/>
                </a:solidFill>
              </a:rPr>
              <a:t>        </a:t>
            </a:r>
            <a:r>
              <a:rPr lang="en-GB" sz="2000" b="1" dirty="0">
                <a:solidFill>
                  <a:schemeClr val="accent2"/>
                </a:solidFill>
              </a:rPr>
              <a:t>STERLING PAID EMPLOYEES finance PRODUCT</a:t>
            </a:r>
            <a:endParaRPr lang="en-GB" dirty="0">
              <a:solidFill>
                <a:schemeClr val="accent2"/>
              </a:solidFill>
            </a:endParaRPr>
          </a:p>
        </p:txBody>
      </p:sp>
      <p:sp>
        <p:nvSpPr>
          <p:cNvPr id="5" name="TextBox 4"/>
          <p:cNvSpPr txBox="1"/>
          <p:nvPr/>
        </p:nvSpPr>
        <p:spPr>
          <a:xfrm>
            <a:off x="432853" y="3732028"/>
            <a:ext cx="8202548" cy="909160"/>
          </a:xfrm>
          <a:prstGeom prst="rect">
            <a:avLst/>
          </a:prstGeom>
          <a:noFill/>
        </p:spPr>
        <p:txBody>
          <a:bodyPr wrap="square" rtlCol="0">
            <a:spAutoFit/>
          </a:bodyPr>
          <a:lstStyle/>
          <a:p>
            <a:endParaRPr lang="en-GB" dirty="0">
              <a:solidFill>
                <a:srgbClr val="FF0000"/>
              </a:solidFill>
              <a:latin typeface="Century Gothic" panose="020B0502020202020204" pitchFamily="34" charset="0"/>
            </a:endParaRPr>
          </a:p>
          <a:p>
            <a:endParaRPr lang="en-GB" sz="1846" dirty="0">
              <a:solidFill>
                <a:srgbClr val="FF0000"/>
              </a:solidFill>
              <a:latin typeface="Century Gothic" panose="020B0502020202020204" pitchFamily="34" charset="0"/>
            </a:endParaRPr>
          </a:p>
          <a:p>
            <a:endParaRPr lang="en-GB" sz="1662" dirty="0"/>
          </a:p>
        </p:txBody>
      </p:sp>
      <p:sp>
        <p:nvSpPr>
          <p:cNvPr id="4" name="Content Placeholder 3">
            <a:extLst>
              <a:ext uri="{FF2B5EF4-FFF2-40B4-BE49-F238E27FC236}">
                <a16:creationId xmlns:a16="http://schemas.microsoft.com/office/drawing/2014/main" id="{5E71D3E2-7410-4363-A8F5-F1D1ADF20D2F}"/>
              </a:ext>
            </a:extLst>
          </p:cNvPr>
          <p:cNvSpPr>
            <a:spLocks noGrp="1"/>
          </p:cNvSpPr>
          <p:nvPr>
            <p:ph idx="1"/>
          </p:nvPr>
        </p:nvSpPr>
        <p:spPr>
          <a:xfrm>
            <a:off x="432853" y="2041452"/>
            <a:ext cx="7915212" cy="4529470"/>
          </a:xfrm>
        </p:spPr>
        <p:txBody>
          <a:bodyPr/>
          <a:lstStyle/>
          <a:p>
            <a:endParaRPr lang="en-GB" dirty="0"/>
          </a:p>
          <a:p>
            <a:endParaRPr lang="en-GB" b="1" dirty="0"/>
          </a:p>
          <a:p>
            <a:endParaRPr lang="en-GB" b="1" dirty="0"/>
          </a:p>
          <a:p>
            <a:pPr algn="just"/>
            <a:r>
              <a:rPr lang="en-GB" b="1" dirty="0">
                <a:solidFill>
                  <a:srgbClr val="FF0000"/>
                </a:solidFill>
                <a:latin typeface="Century Gothic" panose="020B0502020202020204" pitchFamily="34" charset="0"/>
              </a:rPr>
              <a:t>Target Markets: </a:t>
            </a:r>
            <a:r>
              <a:rPr lang="en-GB" dirty="0">
                <a:solidFill>
                  <a:srgbClr val="FF0000"/>
                </a:solidFill>
                <a:latin typeface="Century Gothic" panose="020B0502020202020204" pitchFamily="34" charset="0"/>
              </a:rPr>
              <a:t>Staff in paid employment of a reputable Companies and Fed/State/LG staff parastatals </a:t>
            </a:r>
          </a:p>
          <a:p>
            <a:pPr algn="just"/>
            <a:endParaRPr lang="en-GB" sz="500" dirty="0">
              <a:solidFill>
                <a:srgbClr val="FF0000"/>
              </a:solidFill>
              <a:latin typeface="Century Gothic" panose="020B0502020202020204" pitchFamily="34" charset="0"/>
            </a:endParaRPr>
          </a:p>
          <a:p>
            <a:pPr algn="just"/>
            <a:r>
              <a:rPr lang="en-GB" b="1" dirty="0">
                <a:solidFill>
                  <a:srgbClr val="FF0000"/>
                </a:solidFill>
                <a:latin typeface="Century Gothic" panose="020B0502020202020204" pitchFamily="34" charset="0"/>
              </a:rPr>
              <a:t>Obligor limit: </a:t>
            </a:r>
            <a:r>
              <a:rPr lang="en-GB" dirty="0">
                <a:solidFill>
                  <a:srgbClr val="FF0000"/>
                </a:solidFill>
                <a:latin typeface="Century Gothic" panose="020B0502020202020204" pitchFamily="34" charset="0"/>
              </a:rPr>
              <a:t>N150,000-N1m for individual and N10m for Cooperative</a:t>
            </a:r>
          </a:p>
          <a:p>
            <a:pPr algn="just"/>
            <a:endParaRPr lang="en-GB" sz="700" dirty="0">
              <a:solidFill>
                <a:srgbClr val="FF0000"/>
              </a:solidFill>
              <a:latin typeface="Century Gothic" panose="020B0502020202020204" pitchFamily="34" charset="0"/>
            </a:endParaRPr>
          </a:p>
          <a:p>
            <a:pPr algn="just"/>
            <a:r>
              <a:rPr lang="en-GB" b="1" dirty="0">
                <a:solidFill>
                  <a:srgbClr val="FF0000"/>
                </a:solidFill>
                <a:latin typeface="Century Gothic" panose="020B0502020202020204" pitchFamily="34" charset="0"/>
              </a:rPr>
              <a:t>Interest Rate: </a:t>
            </a:r>
            <a:r>
              <a:rPr lang="en-GB" dirty="0">
                <a:solidFill>
                  <a:srgbClr val="FF0000"/>
                </a:solidFill>
                <a:latin typeface="Century Gothic" panose="020B0502020202020204" pitchFamily="34" charset="0"/>
              </a:rPr>
              <a:t>All in rate of 22%</a:t>
            </a:r>
          </a:p>
          <a:p>
            <a:pPr algn="just"/>
            <a:endParaRPr lang="en-GB" sz="700" dirty="0">
              <a:solidFill>
                <a:srgbClr val="FF0000"/>
              </a:solidFill>
              <a:latin typeface="Century Gothic" panose="020B0502020202020204" pitchFamily="34" charset="0"/>
            </a:endParaRPr>
          </a:p>
          <a:p>
            <a:pPr algn="just"/>
            <a:r>
              <a:rPr lang="en-GB" b="1" dirty="0">
                <a:solidFill>
                  <a:srgbClr val="FF0000"/>
                </a:solidFill>
                <a:latin typeface="Century Gothic" panose="020B0502020202020204" pitchFamily="34" charset="0"/>
              </a:rPr>
              <a:t>Tenor: </a:t>
            </a:r>
            <a:r>
              <a:rPr lang="en-GB" dirty="0">
                <a:solidFill>
                  <a:srgbClr val="FF0000"/>
                </a:solidFill>
                <a:latin typeface="Century Gothic" panose="020B0502020202020204" pitchFamily="34" charset="0"/>
              </a:rPr>
              <a:t>18 months</a:t>
            </a:r>
          </a:p>
          <a:p>
            <a:pPr algn="just"/>
            <a:endParaRPr lang="en-GB" sz="700" dirty="0">
              <a:solidFill>
                <a:srgbClr val="FF0000"/>
              </a:solidFill>
              <a:latin typeface="Century Gothic" panose="020B0502020202020204" pitchFamily="34" charset="0"/>
            </a:endParaRPr>
          </a:p>
          <a:p>
            <a:pPr algn="just"/>
            <a:r>
              <a:rPr lang="en-GB" b="1" dirty="0">
                <a:solidFill>
                  <a:srgbClr val="FF0000"/>
                </a:solidFill>
                <a:latin typeface="Century Gothic" panose="020B0502020202020204" pitchFamily="34" charset="0"/>
              </a:rPr>
              <a:t>Guarantee: </a:t>
            </a:r>
            <a:r>
              <a:rPr lang="en-GB" dirty="0">
                <a:solidFill>
                  <a:srgbClr val="FF0000"/>
                </a:solidFill>
                <a:latin typeface="Century Gothic" panose="020B0502020202020204" pitchFamily="34" charset="0"/>
              </a:rPr>
              <a:t>75% from CBN</a:t>
            </a:r>
          </a:p>
          <a:p>
            <a:pPr algn="just"/>
            <a:endParaRPr lang="en-GB" sz="700" dirty="0">
              <a:solidFill>
                <a:srgbClr val="FF0000"/>
              </a:solidFill>
              <a:latin typeface="Century Gothic" panose="020B0502020202020204" pitchFamily="34" charset="0"/>
            </a:endParaRPr>
          </a:p>
          <a:p>
            <a:pPr marL="285750" indent="-285750" algn="just">
              <a:buFont typeface="Arial" panose="020B0604020202020204" pitchFamily="34" charset="0"/>
              <a:buChar char="•"/>
            </a:pPr>
            <a:r>
              <a:rPr lang="en-GB" dirty="0">
                <a:solidFill>
                  <a:srgbClr val="FF0000"/>
                </a:solidFill>
                <a:latin typeface="Century Gothic" panose="020B0502020202020204" pitchFamily="34" charset="0"/>
              </a:rPr>
              <a:t>Domiciliation of salary</a:t>
            </a:r>
          </a:p>
          <a:p>
            <a:pPr marL="285750" indent="-285750" algn="just">
              <a:buFont typeface="Arial" panose="020B0604020202020204" pitchFamily="34" charset="0"/>
              <a:buChar char="•"/>
            </a:pPr>
            <a:r>
              <a:rPr lang="en-GB" dirty="0">
                <a:solidFill>
                  <a:srgbClr val="FF0000"/>
                </a:solidFill>
                <a:latin typeface="Century Gothic" panose="020B0502020202020204" pitchFamily="34" charset="0"/>
              </a:rPr>
              <a:t>Insurance premium on life and job loss policy</a:t>
            </a:r>
          </a:p>
          <a:p>
            <a:pPr algn="just"/>
            <a:endParaRPr lang="en-GB" dirty="0">
              <a:solidFill>
                <a:srgbClr val="FF0000"/>
              </a:solidFill>
              <a:latin typeface="Century Gothic" panose="020B0502020202020204" pitchFamily="34" charset="0"/>
            </a:endParaRPr>
          </a:p>
          <a:p>
            <a:pPr algn="just"/>
            <a:r>
              <a:rPr lang="en-GB" b="1" dirty="0">
                <a:solidFill>
                  <a:srgbClr val="FF0000"/>
                </a:solidFill>
                <a:latin typeface="Century Gothic" panose="020B0502020202020204" pitchFamily="34" charset="0"/>
              </a:rPr>
              <a:t>Equity contribution: 25% </a:t>
            </a:r>
            <a:endParaRPr lang="en-GB" dirty="0">
              <a:solidFill>
                <a:srgbClr val="FF0000"/>
              </a:solidFill>
              <a:latin typeface="Century Gothic" panose="020B0502020202020204" pitchFamily="34" charset="0"/>
            </a:endParaRPr>
          </a:p>
          <a:p>
            <a:endParaRPr lang="en-GB" dirty="0"/>
          </a:p>
          <a:p>
            <a:endParaRPr lang="en-GB" dirty="0"/>
          </a:p>
        </p:txBody>
      </p:sp>
      <p:pic>
        <p:nvPicPr>
          <p:cNvPr id="7" name="Picture 6">
            <a:extLst>
              <a:ext uri="{FF2B5EF4-FFF2-40B4-BE49-F238E27FC236}">
                <a16:creationId xmlns:a16="http://schemas.microsoft.com/office/drawing/2014/main" id="{DAAA1BC0-0564-4001-B790-3CECF5E10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53" y="513812"/>
            <a:ext cx="7915212" cy="2356980"/>
          </a:xfrm>
          <a:prstGeom prst="rect">
            <a:avLst/>
          </a:prstGeom>
        </p:spPr>
      </p:pic>
    </p:spTree>
    <p:extLst>
      <p:ext uri="{BB962C8B-B14F-4D97-AF65-F5344CB8AC3E}">
        <p14:creationId xmlns:p14="http://schemas.microsoft.com/office/powerpoint/2010/main" val="2078131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755A-1649-4E2E-8E2D-F1294DAF61CB}"/>
              </a:ext>
            </a:extLst>
          </p:cNvPr>
          <p:cNvSpPr>
            <a:spLocks noGrp="1"/>
          </p:cNvSpPr>
          <p:nvPr>
            <p:ph type="title"/>
          </p:nvPr>
        </p:nvSpPr>
        <p:spPr>
          <a:xfrm>
            <a:off x="831851" y="-80015"/>
            <a:ext cx="7560000" cy="590378"/>
          </a:xfrm>
        </p:spPr>
        <p:txBody>
          <a:bodyPr/>
          <a:lstStyle/>
          <a:p>
            <a:r>
              <a:rPr lang="en-GB" dirty="0">
                <a:solidFill>
                  <a:srgbClr val="FF0000"/>
                </a:solidFill>
              </a:rPr>
              <a:t>STERLING AGSMEIS PRODUCT</a:t>
            </a:r>
          </a:p>
        </p:txBody>
      </p:sp>
      <p:sp>
        <p:nvSpPr>
          <p:cNvPr id="3" name="Content Placeholder 2">
            <a:extLst>
              <a:ext uri="{FF2B5EF4-FFF2-40B4-BE49-F238E27FC236}">
                <a16:creationId xmlns:a16="http://schemas.microsoft.com/office/drawing/2014/main" id="{25DFA57B-BF27-4CED-BB2A-4387CED3156D}"/>
              </a:ext>
            </a:extLst>
          </p:cNvPr>
          <p:cNvSpPr>
            <a:spLocks noGrp="1"/>
          </p:cNvSpPr>
          <p:nvPr>
            <p:ph idx="1"/>
          </p:nvPr>
        </p:nvSpPr>
        <p:spPr>
          <a:xfrm>
            <a:off x="788065" y="584791"/>
            <a:ext cx="7888102" cy="5340763"/>
          </a:xfrm>
        </p:spPr>
        <p:txBody>
          <a:bodyPr/>
          <a:lstStyle/>
          <a:p>
            <a:pPr marL="285750" indent="-285750" algn="just">
              <a:buFont typeface="Arial" panose="020B0604020202020204" pitchFamily="34" charset="0"/>
              <a:buChar char="•"/>
            </a:pPr>
            <a:r>
              <a:rPr lang="en-US" sz="1400" dirty="0">
                <a:solidFill>
                  <a:srgbClr val="FF0000"/>
                </a:solidFill>
                <a:latin typeface="Century Gothic" panose="020B0502020202020204" pitchFamily="34" charset="0"/>
              </a:rPr>
              <a:t>Agri-Business Small and Medium Enterprises Investment Scheme (AGSMEIS) is a voluntary initiative of the Bankers’ Committee approved at its 331st meeting held on 9th February 2017</a:t>
            </a:r>
          </a:p>
          <a:p>
            <a:pPr marL="285750" indent="-285750" algn="just">
              <a:buFont typeface="Arial" panose="020B0604020202020204" pitchFamily="34" charset="0"/>
              <a:buChar char="•"/>
            </a:pPr>
            <a:r>
              <a:rPr lang="en-US" sz="1400" dirty="0">
                <a:solidFill>
                  <a:srgbClr val="FF0000"/>
                </a:solidFill>
                <a:latin typeface="Century Gothic" panose="020B0502020202020204" pitchFamily="34" charset="0"/>
              </a:rPr>
              <a:t>The initiative is to support the Federal Government’s efforts and policy measures for the promotion of agricultural businesses and Small and Medium enterprises (SMEs) as vehicles for sustainable economic development and employment generation</a:t>
            </a:r>
          </a:p>
          <a:p>
            <a:pPr marL="285750" indent="-285750">
              <a:buFont typeface="Arial" panose="020B0604020202020204" pitchFamily="34" charset="0"/>
              <a:buChar char="•"/>
            </a:pPr>
            <a:r>
              <a:rPr lang="en-GB" sz="1400" b="1" dirty="0">
                <a:solidFill>
                  <a:srgbClr val="FF0000"/>
                </a:solidFill>
                <a:latin typeface="Century Gothic" panose="020B0502020202020204" pitchFamily="34" charset="0"/>
              </a:rPr>
              <a:t>The Scheme shall cover the following activities</a:t>
            </a:r>
            <a:r>
              <a:rPr lang="en-GB" sz="1400" dirty="0">
                <a:solidFill>
                  <a:srgbClr val="FF0000"/>
                </a:solidFill>
                <a:latin typeface="Century Gothic" panose="020B0502020202020204" pitchFamily="34" charset="0"/>
              </a:rPr>
              <a:t>: Agriculture activities which include production, storage, processing and logistics </a:t>
            </a:r>
            <a:r>
              <a:rPr lang="en-US" sz="1400" dirty="0">
                <a:solidFill>
                  <a:srgbClr val="FF0000"/>
                </a:solidFill>
                <a:latin typeface="Century Gothic" panose="020B0502020202020204" pitchFamily="34" charset="0"/>
              </a:rPr>
              <a:t>SMEs in the real sector as well as services sectors which are backward integrated into manufacturing/agriculture/mining/modular refineries including local initiatives in ICT</a:t>
            </a:r>
          </a:p>
          <a:p>
            <a:pPr marL="285750" indent="-285750">
              <a:buFont typeface="Arial" panose="020B0604020202020204" pitchFamily="34" charset="0"/>
              <a:buChar char="•"/>
            </a:pPr>
            <a:endParaRPr lang="en-US" sz="1000" b="1" dirty="0">
              <a:solidFill>
                <a:srgbClr val="FF0000"/>
              </a:solidFill>
              <a:latin typeface="Century Gothic" panose="020B0502020202020204" pitchFamily="34" charset="0"/>
            </a:endParaRPr>
          </a:p>
          <a:p>
            <a:pPr marL="285750" indent="-285750">
              <a:buFont typeface="Arial" panose="020B0604020202020204" pitchFamily="34" charset="0"/>
              <a:buChar char="•"/>
            </a:pPr>
            <a:r>
              <a:rPr lang="en-US" sz="1400" b="1" dirty="0">
                <a:solidFill>
                  <a:srgbClr val="FF0000"/>
                </a:solidFill>
                <a:latin typeface="Century Gothic" panose="020B0502020202020204" pitchFamily="34" charset="0"/>
              </a:rPr>
              <a:t>Investment limit</a:t>
            </a:r>
            <a:r>
              <a:rPr lang="en-US" sz="1400" dirty="0">
                <a:solidFill>
                  <a:srgbClr val="FF0000"/>
                </a:solidFill>
                <a:latin typeface="Century Gothic" panose="020B0502020202020204" pitchFamily="34" charset="0"/>
              </a:rPr>
              <a:t>: Up to </a:t>
            </a:r>
            <a:r>
              <a:rPr lang="en-US" sz="1400" b="1" dirty="0">
                <a:solidFill>
                  <a:srgbClr val="FF0000"/>
                </a:solidFill>
                <a:latin typeface="Century Gothic" panose="020B0502020202020204" pitchFamily="34" charset="0"/>
              </a:rPr>
              <a:t>N2bn</a:t>
            </a:r>
          </a:p>
          <a:p>
            <a:pPr marL="285750" indent="-285750">
              <a:buFont typeface="Arial" panose="020B0604020202020204" pitchFamily="34" charset="0"/>
              <a:buChar char="•"/>
            </a:pPr>
            <a:endParaRPr lang="en-US" sz="800" b="1" dirty="0">
              <a:solidFill>
                <a:srgbClr val="FF0000"/>
              </a:solidFill>
              <a:latin typeface="Century Gothic" panose="020B0502020202020204" pitchFamily="34" charset="0"/>
            </a:endParaRPr>
          </a:p>
          <a:p>
            <a:pPr marL="285750" indent="-285750">
              <a:buFont typeface="Arial" panose="020B0604020202020204" pitchFamily="34" charset="0"/>
              <a:buChar char="•"/>
            </a:pPr>
            <a:r>
              <a:rPr lang="en-US" sz="1400" b="1" dirty="0">
                <a:solidFill>
                  <a:srgbClr val="FF0000"/>
                </a:solidFill>
                <a:latin typeface="Century Gothic" panose="020B0502020202020204" pitchFamily="34" charset="0"/>
              </a:rPr>
              <a:t>Tenor: </a:t>
            </a:r>
            <a:r>
              <a:rPr lang="en-US" sz="1400" dirty="0">
                <a:solidFill>
                  <a:srgbClr val="FF0000"/>
                </a:solidFill>
                <a:latin typeface="Century Gothic" panose="020B0502020202020204" pitchFamily="34" charset="0"/>
              </a:rPr>
              <a:t>Between 3 to 10 years</a:t>
            </a:r>
          </a:p>
          <a:p>
            <a:pPr lvl="0"/>
            <a:endParaRPr lang="en-US" sz="1000" b="1" dirty="0">
              <a:solidFill>
                <a:srgbClr val="FF0000"/>
              </a:solidFill>
              <a:latin typeface="Century Gothic" panose="020B0502020202020204" pitchFamily="34" charset="0"/>
            </a:endParaRPr>
          </a:p>
          <a:p>
            <a:pPr marL="285750" lvl="0" indent="-285750">
              <a:buFont typeface="Arial" panose="020B0604020202020204" pitchFamily="34" charset="0"/>
              <a:buChar char="•"/>
            </a:pPr>
            <a:r>
              <a:rPr lang="en-US" sz="1400" b="1" dirty="0">
                <a:solidFill>
                  <a:srgbClr val="FF0000"/>
                </a:solidFill>
                <a:latin typeface="Century Gothic" panose="020B0502020202020204" pitchFamily="34" charset="0"/>
              </a:rPr>
              <a:t>Eligibility for the fund: </a:t>
            </a:r>
          </a:p>
          <a:p>
            <a:pPr lvl="0"/>
            <a:endParaRPr lang="en-US" sz="900" b="1" dirty="0">
              <a:solidFill>
                <a:srgbClr val="FF0000"/>
              </a:solidFill>
              <a:latin typeface="Century Gothic" panose="020B0502020202020204" pitchFamily="34" charset="0"/>
            </a:endParaRPr>
          </a:p>
          <a:p>
            <a:pPr marL="646113" lvl="2" indent="-285750">
              <a:buFont typeface="Arial" panose="020B0604020202020204" pitchFamily="34" charset="0"/>
              <a:buChar char="•"/>
            </a:pPr>
            <a:r>
              <a:rPr lang="en-GB" sz="1400" dirty="0">
                <a:solidFill>
                  <a:srgbClr val="FF0000"/>
                </a:solidFill>
                <a:latin typeface="Century Gothic" panose="020B0502020202020204" pitchFamily="34" charset="0"/>
              </a:rPr>
              <a:t>Compliance with the provisions of the Companies and Allied Matters Act (1990) such as filing of annual returns, including audited financial statements; </a:t>
            </a:r>
          </a:p>
          <a:p>
            <a:pPr marL="646113" lvl="2" indent="-285750">
              <a:buFont typeface="Arial" panose="020B0604020202020204" pitchFamily="34" charset="0"/>
              <a:buChar char="•"/>
            </a:pPr>
            <a:r>
              <a:rPr lang="en-GB" sz="1400" dirty="0">
                <a:solidFill>
                  <a:srgbClr val="FF0000"/>
                </a:solidFill>
                <a:latin typeface="Century Gothic" panose="020B0502020202020204" pitchFamily="34" charset="0"/>
              </a:rPr>
              <a:t>Comply with all applicable tax laws and regulations and render regular returns to the appropriate authorities; and </a:t>
            </a:r>
          </a:p>
          <a:p>
            <a:pPr marL="646113" lvl="2" indent="-285750">
              <a:buFont typeface="Arial" panose="020B0604020202020204" pitchFamily="34" charset="0"/>
              <a:buChar char="•"/>
            </a:pPr>
            <a:r>
              <a:rPr lang="en-US" sz="1400" dirty="0">
                <a:solidFill>
                  <a:srgbClr val="FF0000"/>
                </a:solidFill>
                <a:latin typeface="Century Gothic" panose="020B0502020202020204" pitchFamily="34" charset="0"/>
              </a:rPr>
              <a:t>Apply through a participating bank</a:t>
            </a:r>
            <a:endParaRPr lang="en-GB" sz="14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183747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372" y="691116"/>
            <a:ext cx="7655693" cy="5613991"/>
          </a:xfrm>
        </p:spPr>
        <p:txBody>
          <a:bodyPr/>
          <a:lstStyle/>
          <a:p>
            <a:pPr marL="0" indent="0" algn="just">
              <a:buNone/>
            </a:pPr>
            <a:endParaRPr lang="en-GB" dirty="0"/>
          </a:p>
          <a:p>
            <a:pPr marL="0" indent="0" algn="just">
              <a:buNone/>
            </a:pPr>
            <a:endParaRPr lang="en-GB" dirty="0"/>
          </a:p>
          <a:p>
            <a:pPr marL="0" indent="0" algn="ctr">
              <a:buNone/>
            </a:pPr>
            <a:endParaRPr lang="en-GB" dirty="0"/>
          </a:p>
          <a:p>
            <a:pPr marL="0" indent="0" algn="ctr">
              <a:buNone/>
            </a:pPr>
            <a:r>
              <a:rPr lang="en-GB" sz="2400" dirty="0">
                <a:solidFill>
                  <a:schemeClr val="accent2"/>
                </a:solidFill>
              </a:rPr>
              <a:t>Sterling bank export products/prog</a:t>
            </a:r>
            <a:endParaRPr lang="en-US" sz="2400" dirty="0">
              <a:solidFill>
                <a:schemeClr val="accent2"/>
              </a:solidFill>
              <a:latin typeface="Century Gothic" pitchFamily="34" charset="0"/>
            </a:endParaRP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Agenda 12</a:t>
            </a:r>
          </a:p>
        </p:txBody>
      </p:sp>
    </p:spTree>
    <p:extLst>
      <p:ext uri="{BB962C8B-B14F-4D97-AF65-F5344CB8AC3E}">
        <p14:creationId xmlns:p14="http://schemas.microsoft.com/office/powerpoint/2010/main" val="4026232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53" y="99255"/>
            <a:ext cx="8102561" cy="571386"/>
          </a:xfrm>
        </p:spPr>
        <p:txBody>
          <a:bodyPr/>
          <a:lstStyle/>
          <a:p>
            <a:r>
              <a:rPr lang="en-GB" dirty="0"/>
              <a:t> </a:t>
            </a:r>
            <a:r>
              <a:rPr lang="en-US" sz="2800" dirty="0">
                <a:solidFill>
                  <a:srgbClr val="FF0000"/>
                </a:solidFill>
                <a:latin typeface="Century Gothic" panose="020B0502020202020204" pitchFamily="34" charset="0"/>
              </a:rPr>
              <a:t>STERLING BANK/NEPC ZERO TO EXPORT</a:t>
            </a:r>
            <a:endParaRPr lang="en-GB" dirty="0"/>
          </a:p>
        </p:txBody>
      </p:sp>
      <p:sp>
        <p:nvSpPr>
          <p:cNvPr id="5" name="TextBox 4"/>
          <p:cNvSpPr txBox="1"/>
          <p:nvPr/>
        </p:nvSpPr>
        <p:spPr>
          <a:xfrm>
            <a:off x="432853" y="3732028"/>
            <a:ext cx="8202548" cy="1186159"/>
          </a:xfrm>
          <a:prstGeom prst="rect">
            <a:avLst/>
          </a:prstGeom>
          <a:noFill/>
        </p:spPr>
        <p:txBody>
          <a:bodyPr wrap="square" rtlCol="0">
            <a:spAutoFit/>
          </a:bodyPr>
          <a:lstStyle/>
          <a:p>
            <a:endParaRPr lang="en-GB" dirty="0">
              <a:solidFill>
                <a:srgbClr val="FF0000"/>
              </a:solidFill>
              <a:latin typeface="Century Gothic" panose="020B0502020202020204" pitchFamily="34" charset="0"/>
            </a:endParaRPr>
          </a:p>
          <a:p>
            <a:endParaRPr lang="en-GB" dirty="0">
              <a:solidFill>
                <a:srgbClr val="FF0000"/>
              </a:solidFill>
              <a:latin typeface="Century Gothic" panose="020B0502020202020204" pitchFamily="34" charset="0"/>
            </a:endParaRPr>
          </a:p>
          <a:p>
            <a:endParaRPr lang="en-GB" sz="1846" dirty="0">
              <a:solidFill>
                <a:srgbClr val="FF0000"/>
              </a:solidFill>
              <a:latin typeface="Century Gothic" panose="020B0502020202020204" pitchFamily="34" charset="0"/>
            </a:endParaRPr>
          </a:p>
          <a:p>
            <a:endParaRPr lang="en-GB" sz="1662" dirty="0"/>
          </a:p>
        </p:txBody>
      </p:sp>
      <p:sp>
        <p:nvSpPr>
          <p:cNvPr id="4" name="Content Placeholder 3">
            <a:extLst>
              <a:ext uri="{FF2B5EF4-FFF2-40B4-BE49-F238E27FC236}">
                <a16:creationId xmlns:a16="http://schemas.microsoft.com/office/drawing/2014/main" id="{487A8457-9E7A-4A4B-A250-40F696AA9B5B}"/>
              </a:ext>
            </a:extLst>
          </p:cNvPr>
          <p:cNvSpPr>
            <a:spLocks noGrp="1"/>
          </p:cNvSpPr>
          <p:nvPr>
            <p:ph idx="1"/>
          </p:nvPr>
        </p:nvSpPr>
        <p:spPr>
          <a:xfrm>
            <a:off x="788065" y="776177"/>
            <a:ext cx="7560000" cy="5603358"/>
          </a:xfrm>
        </p:spPr>
        <p:txBody>
          <a:bodyPr/>
          <a:lstStyle/>
          <a:p>
            <a:pPr marL="342900" indent="-342900" algn="just">
              <a:spcBef>
                <a:spcPts val="0"/>
              </a:spcBef>
              <a:buFont typeface="Arial" panose="020B0604020202020204" pitchFamily="34" charset="0"/>
              <a:buChar char="•"/>
            </a:pPr>
            <a:r>
              <a:rPr lang="en-US"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The zero to export </a:t>
            </a:r>
            <a:r>
              <a:rPr lang="en-US" dirty="0" err="1">
                <a:solidFill>
                  <a:srgbClr val="FF0000"/>
                </a:solidFill>
                <a:latin typeface="Century Gothic" panose="020B0502020202020204" pitchFamily="34" charset="0"/>
                <a:ea typeface="Calibri" panose="020F0502020204030204" pitchFamily="34" charset="0"/>
                <a:cs typeface="Times New Roman" panose="02020603050405020304" pitchFamily="18" charset="0"/>
              </a:rPr>
              <a:t>programme</a:t>
            </a:r>
            <a:r>
              <a:rPr lang="en-US"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 is an initiative by NEPC that simply trains selected individuals and company representatives who know nothing about exports in the basics of exporting non-oil products and guides them through starting until they become big exporters. </a:t>
            </a:r>
          </a:p>
          <a:p>
            <a:pPr marL="342900" lvl="0" indent="-342900">
              <a:spcBef>
                <a:spcPts val="0"/>
              </a:spcBef>
              <a:buFont typeface="Arial" panose="020B0604020202020204" pitchFamily="34" charset="0"/>
              <a:buChar char="•"/>
            </a:pPr>
            <a:endParaRPr lang="en-US" dirty="0">
              <a:solidFill>
                <a:srgbClr val="FF0000"/>
              </a:solidFill>
              <a:latin typeface="Century Gothic" panose="020B0502020202020204" pitchFamily="34" charset="0"/>
            </a:endParaRPr>
          </a:p>
          <a:p>
            <a:pPr marL="342900" lvl="0" indent="-342900" algn="just">
              <a:spcBef>
                <a:spcPts val="0"/>
              </a:spcBef>
              <a:buFont typeface="Arial" panose="020B0604020202020204" pitchFamily="34" charset="0"/>
              <a:buChar char="•"/>
            </a:pPr>
            <a:r>
              <a:rPr lang="en-US" dirty="0">
                <a:solidFill>
                  <a:srgbClr val="FF0000"/>
                </a:solidFill>
                <a:latin typeface="Century Gothic" panose="020B0502020202020204" pitchFamily="34" charset="0"/>
              </a:rPr>
              <a:t>Zero to Export </a:t>
            </a:r>
            <a:r>
              <a:rPr lang="en-US" dirty="0" err="1">
                <a:solidFill>
                  <a:srgbClr val="FF0000"/>
                </a:solidFill>
                <a:latin typeface="Century Gothic" panose="020B0502020202020204" pitchFamily="34" charset="0"/>
              </a:rPr>
              <a:t>programme</a:t>
            </a:r>
            <a:r>
              <a:rPr lang="en-US" dirty="0">
                <a:solidFill>
                  <a:srgbClr val="FF0000"/>
                </a:solidFill>
                <a:latin typeface="Century Gothic" panose="020B0502020202020204" pitchFamily="34" charset="0"/>
              </a:rPr>
              <a:t> is a capacity building </a:t>
            </a:r>
            <a:r>
              <a:rPr lang="en-US" dirty="0" err="1">
                <a:solidFill>
                  <a:srgbClr val="FF0000"/>
                </a:solidFill>
                <a:latin typeface="Century Gothic" panose="020B0502020202020204" pitchFamily="34" charset="0"/>
              </a:rPr>
              <a:t>programme</a:t>
            </a:r>
            <a:r>
              <a:rPr lang="en-US" dirty="0">
                <a:solidFill>
                  <a:srgbClr val="FF0000"/>
                </a:solidFill>
                <a:latin typeface="Century Gothic" panose="020B0502020202020204" pitchFamily="34" charset="0"/>
              </a:rPr>
              <a:t> that is a practical mentorship </a:t>
            </a:r>
            <a:r>
              <a:rPr lang="en-US" dirty="0" err="1">
                <a:solidFill>
                  <a:srgbClr val="FF0000"/>
                </a:solidFill>
                <a:latin typeface="Century Gothic" panose="020B0502020202020204" pitchFamily="34" charset="0"/>
              </a:rPr>
              <a:t>programme</a:t>
            </a:r>
            <a:r>
              <a:rPr lang="en-US" dirty="0">
                <a:solidFill>
                  <a:srgbClr val="FF0000"/>
                </a:solidFill>
                <a:latin typeface="Century Gothic" panose="020B0502020202020204" pitchFamily="34" charset="0"/>
              </a:rPr>
              <a:t>, designed for those who have passion and funds to export but don’t know how to go about it.</a:t>
            </a:r>
          </a:p>
          <a:p>
            <a:pPr marL="342900" lvl="0" indent="-342900" algn="just">
              <a:spcBef>
                <a:spcPts val="0"/>
              </a:spcBef>
              <a:buFont typeface="Arial" panose="020B0604020202020204" pitchFamily="34" charset="0"/>
              <a:buChar char="•"/>
            </a:pPr>
            <a:endParaRPr lang="en-US" dirty="0">
              <a:solidFill>
                <a:srgbClr val="FF0000"/>
              </a:solidFill>
              <a:latin typeface="Century Gothic" panose="020B0502020202020204" pitchFamily="34" charset="0"/>
            </a:endParaRPr>
          </a:p>
          <a:p>
            <a:pPr marL="342900" lvl="0" indent="-342900" algn="just">
              <a:spcBef>
                <a:spcPts val="0"/>
              </a:spcBef>
              <a:buFont typeface="Arial" panose="020B0604020202020204" pitchFamily="34" charset="0"/>
              <a:buChar char="•"/>
            </a:pPr>
            <a:r>
              <a:rPr lang="en-US" dirty="0">
                <a:solidFill>
                  <a:srgbClr val="FF0000"/>
                </a:solidFill>
                <a:latin typeface="Century Gothic" panose="020B0502020202020204" pitchFamily="34" charset="0"/>
              </a:rPr>
              <a:t>The </a:t>
            </a:r>
            <a:r>
              <a:rPr lang="en-US" dirty="0" err="1">
                <a:solidFill>
                  <a:srgbClr val="FF0000"/>
                </a:solidFill>
                <a:latin typeface="Century Gothic" panose="020B0502020202020204" pitchFamily="34" charset="0"/>
              </a:rPr>
              <a:t>programme</a:t>
            </a:r>
            <a:r>
              <a:rPr lang="en-US" dirty="0">
                <a:solidFill>
                  <a:srgbClr val="FF0000"/>
                </a:solidFill>
                <a:latin typeface="Century Gothic" panose="020B0502020202020204" pitchFamily="34" charset="0"/>
              </a:rPr>
              <a:t> is a practical mentorship </a:t>
            </a:r>
            <a:r>
              <a:rPr lang="en-US" dirty="0" err="1">
                <a:solidFill>
                  <a:srgbClr val="FF0000"/>
                </a:solidFill>
                <a:latin typeface="Century Gothic" panose="020B0502020202020204" pitchFamily="34" charset="0"/>
              </a:rPr>
              <a:t>programme</a:t>
            </a:r>
            <a:r>
              <a:rPr lang="en-US" dirty="0">
                <a:solidFill>
                  <a:srgbClr val="FF0000"/>
                </a:solidFill>
                <a:latin typeface="Century Gothic" panose="020B0502020202020204" pitchFamily="34" charset="0"/>
              </a:rPr>
              <a:t> that would hand-hold them from day one to the end. “It is an eight week </a:t>
            </a:r>
            <a:r>
              <a:rPr lang="en-US" dirty="0" err="1">
                <a:solidFill>
                  <a:srgbClr val="FF0000"/>
                </a:solidFill>
                <a:latin typeface="Century Gothic" panose="020B0502020202020204" pitchFamily="34" charset="0"/>
              </a:rPr>
              <a:t>programme</a:t>
            </a:r>
            <a:r>
              <a:rPr lang="en-US" dirty="0">
                <a:solidFill>
                  <a:srgbClr val="FF0000"/>
                </a:solidFill>
                <a:latin typeface="Century Gothic" panose="020B0502020202020204" pitchFamily="34" charset="0"/>
              </a:rPr>
              <a:t> where people would be taught on the rudiments of export.</a:t>
            </a:r>
          </a:p>
          <a:p>
            <a:pPr lvl="0" algn="just">
              <a:spcBef>
                <a:spcPts val="0"/>
              </a:spcBef>
            </a:pPr>
            <a:endParaRPr lang="en-US" dirty="0">
              <a:solidFill>
                <a:srgbClr val="FF0000"/>
              </a:solidFill>
              <a:latin typeface="Century Gothic" panose="020B0502020202020204" pitchFamily="34" charset="0"/>
            </a:endParaRPr>
          </a:p>
          <a:p>
            <a:pPr marL="342900" lvl="0" indent="-342900" algn="just">
              <a:spcBef>
                <a:spcPts val="0"/>
              </a:spcBef>
              <a:buFont typeface="Arial" panose="020B0604020202020204" pitchFamily="34" charset="0"/>
              <a:buChar char="•"/>
            </a:pPr>
            <a:r>
              <a:rPr lang="en-US" dirty="0">
                <a:solidFill>
                  <a:srgbClr val="FF0000"/>
                </a:solidFill>
                <a:latin typeface="Century Gothic" panose="020B0502020202020204" pitchFamily="34" charset="0"/>
              </a:rPr>
              <a:t>The processes will involve the documentation, procedure, sourcing of products and everything that has to do with export.</a:t>
            </a:r>
          </a:p>
          <a:p>
            <a:pPr lvl="0" algn="just">
              <a:spcBef>
                <a:spcPts val="0"/>
              </a:spcBef>
            </a:pPr>
            <a:endParaRPr lang="en-US" dirty="0">
              <a:solidFill>
                <a:srgbClr val="FF0000"/>
              </a:solidFill>
              <a:latin typeface="Century Gothic" panose="020B0502020202020204" pitchFamily="34" charset="0"/>
            </a:endParaRPr>
          </a:p>
          <a:p>
            <a:pPr marL="285750" lvl="0" indent="-285750" algn="just">
              <a:lnSpc>
                <a:spcPct val="107000"/>
              </a:lnSpc>
              <a:spcBef>
                <a:spcPts val="0"/>
              </a:spcBef>
              <a:spcAft>
                <a:spcPts val="800"/>
              </a:spcAft>
              <a:buFont typeface="Arial" panose="020B0604020202020204" pitchFamily="34" charset="0"/>
              <a:buChar char="•"/>
            </a:pPr>
            <a:r>
              <a:rPr lang="en-US" dirty="0">
                <a:solidFill>
                  <a:srgbClr val="FF0000"/>
                </a:solidFill>
                <a:latin typeface="Century Gothic" panose="020B0502020202020204" pitchFamily="34" charset="0"/>
              </a:rPr>
              <a:t>As part of its enriching lives proposition and support for the patronage of made in Nigeria goods and services in line with the call for the diversification of the Nigerian economy, Sterling Bank has partnered with NEPC for the Zero to Export </a:t>
            </a:r>
            <a:r>
              <a:rPr lang="en-US" dirty="0" err="1">
                <a:solidFill>
                  <a:srgbClr val="FF0000"/>
                </a:solidFill>
                <a:latin typeface="Century Gothic" panose="020B0502020202020204" pitchFamily="34" charset="0"/>
              </a:rPr>
              <a:t>programme</a:t>
            </a:r>
            <a:r>
              <a:rPr lang="en-US" dirty="0">
                <a:solidFill>
                  <a:srgbClr val="FF0000"/>
                </a:solidFill>
                <a:latin typeface="Century Gothic" panose="020B0502020202020204" pitchFamily="34" charset="0"/>
              </a:rPr>
              <a:t>; </a:t>
            </a:r>
          </a:p>
          <a:p>
            <a:pPr marL="285750" lvl="0" indent="-285750" algn="just">
              <a:lnSpc>
                <a:spcPct val="107000"/>
              </a:lnSpc>
              <a:spcBef>
                <a:spcPts val="0"/>
              </a:spcBef>
              <a:spcAft>
                <a:spcPts val="800"/>
              </a:spcAft>
              <a:buFont typeface="Arial" panose="020B0604020202020204" pitchFamily="34" charset="0"/>
              <a:buChar char="•"/>
            </a:pPr>
            <a:r>
              <a:rPr lang="en-US" dirty="0">
                <a:solidFill>
                  <a:srgbClr val="FF0000"/>
                </a:solidFill>
                <a:latin typeface="Century Gothic" panose="020B0502020202020204" pitchFamily="34" charset="0"/>
              </a:rPr>
              <a:t>The Bank has so far running two cycles of 8 weeks each in Lagos, and one is ongoing in Abuja</a:t>
            </a:r>
            <a:endParaRPr lang="en-US" dirty="0">
              <a:solidFill>
                <a:prstClr val="black"/>
              </a:solidFill>
              <a:latin typeface="Century Gothic" panose="020B0502020202020204" pitchFamily="34" charset="0"/>
            </a:endParaRPr>
          </a:p>
          <a:p>
            <a:endParaRPr lang="en-GB" dirty="0"/>
          </a:p>
        </p:txBody>
      </p:sp>
    </p:spTree>
    <p:extLst>
      <p:ext uri="{BB962C8B-B14F-4D97-AF65-F5344CB8AC3E}">
        <p14:creationId xmlns:p14="http://schemas.microsoft.com/office/powerpoint/2010/main" val="4179920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53" y="99255"/>
            <a:ext cx="8102561" cy="571386"/>
          </a:xfrm>
        </p:spPr>
        <p:txBody>
          <a:bodyPr/>
          <a:lstStyle/>
          <a:p>
            <a:r>
              <a:rPr lang="en-GB" dirty="0"/>
              <a:t>            </a:t>
            </a:r>
            <a:r>
              <a:rPr lang="en-GB" sz="2000" b="1" dirty="0">
                <a:solidFill>
                  <a:schemeClr val="accent2"/>
                </a:solidFill>
              </a:rPr>
              <a:t>requirements for zero to export</a:t>
            </a:r>
            <a:endParaRPr lang="en-GB" dirty="0">
              <a:solidFill>
                <a:schemeClr val="accent2"/>
              </a:solidFill>
            </a:endParaRPr>
          </a:p>
        </p:txBody>
      </p:sp>
      <p:sp>
        <p:nvSpPr>
          <p:cNvPr id="5" name="TextBox 4"/>
          <p:cNvSpPr txBox="1"/>
          <p:nvPr/>
        </p:nvSpPr>
        <p:spPr>
          <a:xfrm>
            <a:off x="788065" y="2402958"/>
            <a:ext cx="8202548" cy="909160"/>
          </a:xfrm>
          <a:prstGeom prst="rect">
            <a:avLst/>
          </a:prstGeom>
          <a:noFill/>
        </p:spPr>
        <p:txBody>
          <a:bodyPr wrap="square" rtlCol="0">
            <a:spAutoFit/>
          </a:bodyPr>
          <a:lstStyle/>
          <a:p>
            <a:endParaRPr lang="en-GB" dirty="0">
              <a:solidFill>
                <a:srgbClr val="FF0000"/>
              </a:solidFill>
              <a:latin typeface="Century Gothic" panose="020B0502020202020204" pitchFamily="34" charset="0"/>
            </a:endParaRPr>
          </a:p>
          <a:p>
            <a:endParaRPr lang="en-GB" sz="1846" dirty="0">
              <a:solidFill>
                <a:srgbClr val="FF0000"/>
              </a:solidFill>
              <a:latin typeface="Century Gothic" panose="020B0502020202020204" pitchFamily="34" charset="0"/>
            </a:endParaRPr>
          </a:p>
          <a:p>
            <a:endParaRPr lang="en-GB" sz="1662" dirty="0"/>
          </a:p>
        </p:txBody>
      </p:sp>
      <p:sp>
        <p:nvSpPr>
          <p:cNvPr id="4" name="Content Placeholder 3">
            <a:extLst>
              <a:ext uri="{FF2B5EF4-FFF2-40B4-BE49-F238E27FC236}">
                <a16:creationId xmlns:a16="http://schemas.microsoft.com/office/drawing/2014/main" id="{68E3E0BA-A60A-441C-AAD8-13D037F7B17E}"/>
              </a:ext>
            </a:extLst>
          </p:cNvPr>
          <p:cNvSpPr>
            <a:spLocks noGrp="1"/>
          </p:cNvSpPr>
          <p:nvPr>
            <p:ph idx="1"/>
          </p:nvPr>
        </p:nvSpPr>
        <p:spPr>
          <a:xfrm>
            <a:off x="788065" y="893134"/>
            <a:ext cx="7560000" cy="4635795"/>
          </a:xfrm>
        </p:spPr>
        <p:txBody>
          <a:bodyPr/>
          <a:lstStyle/>
          <a:p>
            <a:pPr marL="457200" indent="-457200">
              <a:buFont typeface="Arial" panose="020B0604020202020204" pitchFamily="34" charset="0"/>
              <a:buChar char="•"/>
            </a:pPr>
            <a:r>
              <a:rPr lang="en-US" dirty="0">
                <a:solidFill>
                  <a:srgbClr val="FF0000"/>
                </a:solidFill>
                <a:latin typeface="Century Gothic" panose="020B0502020202020204" pitchFamily="34" charset="0"/>
              </a:rPr>
              <a:t>Each participants must have a limited Liability company registered with CAC</a:t>
            </a:r>
          </a:p>
          <a:p>
            <a:endParaRPr lang="en-US" dirty="0">
              <a:solidFill>
                <a:srgbClr val="FF0000"/>
              </a:solidFill>
              <a:latin typeface="Century Gothic" panose="020B0502020202020204" pitchFamily="34" charset="0"/>
            </a:endParaRPr>
          </a:p>
          <a:p>
            <a:pPr marL="457200" indent="-457200">
              <a:buFont typeface="Arial" panose="020B0604020202020204" pitchFamily="34" charset="0"/>
              <a:buChar char="•"/>
            </a:pPr>
            <a:r>
              <a:rPr lang="en-US" dirty="0">
                <a:solidFill>
                  <a:srgbClr val="FF0000"/>
                </a:solidFill>
                <a:latin typeface="Century Gothic" panose="020B0502020202020204" pitchFamily="34" charset="0"/>
              </a:rPr>
              <a:t>The participants must open their company accounts with Sterling Bank Plc</a:t>
            </a:r>
          </a:p>
          <a:p>
            <a:endParaRPr lang="en-US" dirty="0">
              <a:solidFill>
                <a:srgbClr val="FF0000"/>
              </a:solidFill>
              <a:latin typeface="Century Gothic" panose="020B0502020202020204" pitchFamily="34" charset="0"/>
            </a:endParaRPr>
          </a:p>
          <a:p>
            <a:pPr marL="457200" indent="-457200">
              <a:buFont typeface="Arial" panose="020B0604020202020204" pitchFamily="34" charset="0"/>
              <a:buChar char="•"/>
            </a:pPr>
            <a:r>
              <a:rPr lang="en-US" dirty="0">
                <a:solidFill>
                  <a:srgbClr val="FF0000"/>
                </a:solidFill>
                <a:latin typeface="Century Gothic" panose="020B0502020202020204" pitchFamily="34" charset="0"/>
              </a:rPr>
              <a:t>Each account should have a minimum of </a:t>
            </a:r>
            <a:r>
              <a:rPr lang="en-US" strike="dblStrike" dirty="0">
                <a:solidFill>
                  <a:srgbClr val="FF0000"/>
                </a:solidFill>
                <a:latin typeface="Century Gothic" panose="020B0502020202020204" pitchFamily="34" charset="0"/>
              </a:rPr>
              <a:t>N</a:t>
            </a:r>
            <a:r>
              <a:rPr lang="en-US" dirty="0">
                <a:solidFill>
                  <a:srgbClr val="FF0000"/>
                </a:solidFill>
                <a:latin typeface="Century Gothic" panose="020B0502020202020204" pitchFamily="34" charset="0"/>
              </a:rPr>
              <a:t>5million</a:t>
            </a:r>
          </a:p>
          <a:p>
            <a:endParaRPr lang="en-US" dirty="0">
              <a:solidFill>
                <a:srgbClr val="FF0000"/>
              </a:solidFill>
              <a:latin typeface="Century Gothic" panose="020B0502020202020204" pitchFamily="34" charset="0"/>
            </a:endParaRPr>
          </a:p>
          <a:p>
            <a:pPr marL="457200" indent="-457200">
              <a:buFont typeface="Arial" panose="020B0604020202020204" pitchFamily="34" charset="0"/>
              <a:buChar char="•"/>
            </a:pPr>
            <a:r>
              <a:rPr lang="en-US" dirty="0">
                <a:solidFill>
                  <a:srgbClr val="FF0000"/>
                </a:solidFill>
                <a:latin typeface="Century Gothic" panose="020B0502020202020204" pitchFamily="34" charset="0"/>
              </a:rPr>
              <a:t>Every participant to register with NEPC and obtain export license</a:t>
            </a:r>
          </a:p>
          <a:p>
            <a:endParaRPr lang="en-US" dirty="0">
              <a:solidFill>
                <a:srgbClr val="FF0000"/>
              </a:solidFill>
              <a:latin typeface="Century Gothic" panose="020B0502020202020204" pitchFamily="34" charset="0"/>
            </a:endParaRPr>
          </a:p>
          <a:p>
            <a:pPr marL="457200" indent="-457200">
              <a:buFont typeface="Arial" panose="020B0604020202020204" pitchFamily="34" charset="0"/>
              <a:buChar char="•"/>
            </a:pPr>
            <a:r>
              <a:rPr lang="en-US" dirty="0">
                <a:solidFill>
                  <a:srgbClr val="FF0000"/>
                </a:solidFill>
                <a:latin typeface="Century Gothic" panose="020B0502020202020204" pitchFamily="34" charset="0"/>
              </a:rPr>
              <a:t>Every participant must attend all the 8 weeks training </a:t>
            </a:r>
          </a:p>
          <a:p>
            <a:endParaRPr lang="en-US" dirty="0">
              <a:solidFill>
                <a:srgbClr val="FF0000"/>
              </a:solidFill>
              <a:latin typeface="Century Gothic" panose="020B0502020202020204" pitchFamily="34" charset="0"/>
            </a:endParaRPr>
          </a:p>
          <a:p>
            <a:pPr marL="457200" indent="-457200">
              <a:buFont typeface="Arial" panose="020B0604020202020204" pitchFamily="34" charset="0"/>
              <a:buChar char="•"/>
            </a:pPr>
            <a:r>
              <a:rPr lang="en-US" dirty="0">
                <a:solidFill>
                  <a:srgbClr val="FF0000"/>
                </a:solidFill>
                <a:latin typeface="Century Gothic" panose="020B0502020202020204" pitchFamily="34" charset="0"/>
              </a:rPr>
              <a:t>Each participant must be a member of the cooperative to be formed. </a:t>
            </a:r>
          </a:p>
          <a:p>
            <a:endParaRPr lang="en-US" dirty="0">
              <a:solidFill>
                <a:srgbClr val="FF0000"/>
              </a:solidFill>
              <a:latin typeface="Century Gothic" panose="020B0502020202020204" pitchFamily="34" charset="0"/>
            </a:endParaRPr>
          </a:p>
          <a:p>
            <a:pPr marL="457200" indent="-457200">
              <a:buFont typeface="Arial" panose="020B0604020202020204" pitchFamily="34" charset="0"/>
              <a:buChar char="•"/>
            </a:pPr>
            <a:r>
              <a:rPr lang="en-US" dirty="0">
                <a:solidFill>
                  <a:srgbClr val="FF0000"/>
                </a:solidFill>
                <a:latin typeface="Century Gothic" panose="020B0502020202020204" pitchFamily="34" charset="0"/>
              </a:rPr>
              <a:t>Each Participant must be present during the screening exercise.</a:t>
            </a:r>
            <a:endParaRPr lang="en-GB" dirty="0"/>
          </a:p>
        </p:txBody>
      </p:sp>
    </p:spTree>
    <p:extLst>
      <p:ext uri="{BB962C8B-B14F-4D97-AF65-F5344CB8AC3E}">
        <p14:creationId xmlns:p14="http://schemas.microsoft.com/office/powerpoint/2010/main" val="1760016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dirty="0"/>
              <a:t>Nigerian economy</a:t>
            </a:r>
          </a:p>
        </p:txBody>
      </p:sp>
      <p:pic>
        <p:nvPicPr>
          <p:cNvPr id="2" name="Picture 1">
            <a:extLst>
              <a:ext uri="{FF2B5EF4-FFF2-40B4-BE49-F238E27FC236}">
                <a16:creationId xmlns:a16="http://schemas.microsoft.com/office/drawing/2014/main" id="{28AE068A-87DA-4AA9-9D9F-B9998569A384}"/>
              </a:ext>
            </a:extLst>
          </p:cNvPr>
          <p:cNvPicPr>
            <a:picLocks noChangeAspect="1"/>
          </p:cNvPicPr>
          <p:nvPr/>
        </p:nvPicPr>
        <p:blipFill>
          <a:blip r:embed="rId2"/>
          <a:stretch>
            <a:fillRect/>
          </a:stretch>
        </p:blipFill>
        <p:spPr>
          <a:xfrm>
            <a:off x="681739" y="637953"/>
            <a:ext cx="7560000" cy="5699052"/>
          </a:xfrm>
          <a:prstGeom prst="rect">
            <a:avLst/>
          </a:prstGeom>
        </p:spPr>
      </p:pic>
    </p:spTree>
    <p:extLst>
      <p:ext uri="{BB962C8B-B14F-4D97-AF65-F5344CB8AC3E}">
        <p14:creationId xmlns:p14="http://schemas.microsoft.com/office/powerpoint/2010/main" val="26092153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53" y="99255"/>
            <a:ext cx="8102561" cy="571386"/>
          </a:xfrm>
        </p:spPr>
        <p:txBody>
          <a:bodyPr/>
          <a:lstStyle/>
          <a:p>
            <a:r>
              <a:rPr lang="en-GB" dirty="0"/>
              <a:t>            </a:t>
            </a:r>
            <a:r>
              <a:rPr lang="en-GB" sz="2000" b="1" dirty="0">
                <a:solidFill>
                  <a:schemeClr val="accent2"/>
                </a:solidFill>
                <a:latin typeface="Century Gothic" panose="020B0502020202020204" pitchFamily="34" charset="0"/>
              </a:rPr>
              <a:t>STERLING </a:t>
            </a:r>
            <a:r>
              <a:rPr lang="en-US" sz="2000" dirty="0">
                <a:solidFill>
                  <a:schemeClr val="accent2"/>
                </a:solidFill>
                <a:latin typeface="Century Gothic" panose="020B0502020202020204" pitchFamily="34" charset="0"/>
              </a:rPr>
              <a:t>EXPORT STIMULATION FACILITY </a:t>
            </a:r>
            <a:endParaRPr lang="en-GB" dirty="0">
              <a:solidFill>
                <a:schemeClr val="accent2"/>
              </a:solidFill>
              <a:latin typeface="Century Gothic" panose="020B0502020202020204" pitchFamily="34" charset="0"/>
            </a:endParaRPr>
          </a:p>
        </p:txBody>
      </p:sp>
      <p:sp>
        <p:nvSpPr>
          <p:cNvPr id="5" name="TextBox 4"/>
          <p:cNvSpPr txBox="1"/>
          <p:nvPr/>
        </p:nvSpPr>
        <p:spPr>
          <a:xfrm>
            <a:off x="432853" y="3732028"/>
            <a:ext cx="8202548" cy="1186159"/>
          </a:xfrm>
          <a:prstGeom prst="rect">
            <a:avLst/>
          </a:prstGeom>
          <a:noFill/>
        </p:spPr>
        <p:txBody>
          <a:bodyPr wrap="square" rtlCol="0">
            <a:spAutoFit/>
          </a:bodyPr>
          <a:lstStyle/>
          <a:p>
            <a:endParaRPr lang="en-GB" dirty="0">
              <a:solidFill>
                <a:srgbClr val="FF0000"/>
              </a:solidFill>
              <a:latin typeface="Century Gothic" panose="020B0502020202020204" pitchFamily="34" charset="0"/>
            </a:endParaRPr>
          </a:p>
          <a:p>
            <a:endParaRPr lang="en-GB" dirty="0">
              <a:solidFill>
                <a:srgbClr val="FF0000"/>
              </a:solidFill>
              <a:latin typeface="Century Gothic" panose="020B0502020202020204" pitchFamily="34" charset="0"/>
            </a:endParaRPr>
          </a:p>
          <a:p>
            <a:endParaRPr lang="en-GB" sz="1846" dirty="0">
              <a:solidFill>
                <a:srgbClr val="FF0000"/>
              </a:solidFill>
              <a:latin typeface="Century Gothic" panose="020B0502020202020204" pitchFamily="34" charset="0"/>
            </a:endParaRPr>
          </a:p>
          <a:p>
            <a:endParaRPr lang="en-GB" sz="1662" dirty="0"/>
          </a:p>
        </p:txBody>
      </p:sp>
      <p:sp>
        <p:nvSpPr>
          <p:cNvPr id="4" name="Content Placeholder 3">
            <a:extLst>
              <a:ext uri="{FF2B5EF4-FFF2-40B4-BE49-F238E27FC236}">
                <a16:creationId xmlns:a16="http://schemas.microsoft.com/office/drawing/2014/main" id="{2DCF7FAD-CCE5-4E19-B3F2-28DA68656EBC}"/>
              </a:ext>
            </a:extLst>
          </p:cNvPr>
          <p:cNvSpPr>
            <a:spLocks noGrp="1"/>
          </p:cNvSpPr>
          <p:nvPr>
            <p:ph idx="1"/>
          </p:nvPr>
        </p:nvSpPr>
        <p:spPr>
          <a:xfrm>
            <a:off x="788065" y="670641"/>
            <a:ext cx="7560000" cy="5900279"/>
          </a:xfrm>
        </p:spPr>
        <p:txBody>
          <a:bodyPr/>
          <a:lstStyle/>
          <a:p>
            <a:pPr marL="285750" indent="-285750" algn="just">
              <a:buFont typeface="Arial" panose="020B0604020202020204" pitchFamily="34" charset="0"/>
              <a:buChar char="•"/>
            </a:pPr>
            <a:r>
              <a:rPr lang="en-US" sz="1400"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The Non-Oil Export Stimulation Facility (ESF) was established by the Central Bank of Nigeria (CBN) to diversify the economy away from oil and to expedite the growth and development of the non-oil export sector</a:t>
            </a:r>
          </a:p>
          <a:p>
            <a:pPr marL="285750" indent="-285750" algn="just">
              <a:buFont typeface="Arial" panose="020B0604020202020204" pitchFamily="34" charset="0"/>
              <a:buChar char="•"/>
            </a:pPr>
            <a:endParaRPr lang="en-US" sz="1000" dirty="0">
              <a:solidFill>
                <a:srgbClr val="FF0000"/>
              </a:solidFill>
              <a:latin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n-US" sz="1400"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To implement the facility, CBN will invest in a N500 billion debenture to be issued by Nigerian Export-Import Bank (NEXIM) in line with section 31 of CBN Act. This Guideline describes and outlines the operational modalities of the ESF</a:t>
            </a:r>
          </a:p>
          <a:p>
            <a:pPr lvl="0" algn="just">
              <a:lnSpc>
                <a:spcPct val="90000"/>
              </a:lnSpc>
              <a:spcBef>
                <a:spcPts val="1000"/>
              </a:spcBef>
            </a:pPr>
            <a:r>
              <a:rPr lang="en-US" sz="1400" b="1" dirty="0">
                <a:solidFill>
                  <a:srgbClr val="002060"/>
                </a:solidFill>
                <a:latin typeface="Century Gothic" panose="020B0502020202020204" pitchFamily="34" charset="0"/>
                <a:cs typeface="Times New Roman" panose="02020603050405020304" pitchFamily="18" charset="0"/>
              </a:rPr>
              <a:t>Eligible Transactions</a:t>
            </a:r>
          </a:p>
          <a:p>
            <a:pPr marL="285750" lvl="0" indent="-285750" algn="just">
              <a:lnSpc>
                <a:spcPct val="90000"/>
              </a:lnSpc>
              <a:spcBef>
                <a:spcPts val="1000"/>
              </a:spcBef>
              <a:buFont typeface="Arial" panose="020B0604020202020204" pitchFamily="34" charset="0"/>
              <a:buChar char="•"/>
            </a:pPr>
            <a:r>
              <a:rPr lang="en-US" sz="1400" dirty="0">
                <a:solidFill>
                  <a:srgbClr val="FF0000"/>
                </a:solidFill>
                <a:latin typeface="Century Gothic" panose="020B0502020202020204" pitchFamily="34" charset="0"/>
                <a:cs typeface="Times New Roman" panose="02020603050405020304" pitchFamily="18" charset="0"/>
              </a:rPr>
              <a:t> Export of goods wholly or partly processed or manufactured in Nigeria; </a:t>
            </a:r>
          </a:p>
          <a:p>
            <a:pPr marL="285750" lvl="0" indent="-285750" algn="just">
              <a:lnSpc>
                <a:spcPct val="90000"/>
              </a:lnSpc>
              <a:spcBef>
                <a:spcPts val="1000"/>
              </a:spcBef>
              <a:buFont typeface="Arial" panose="020B0604020202020204" pitchFamily="34" charset="0"/>
              <a:buChar char="•"/>
            </a:pPr>
            <a:r>
              <a:rPr lang="en-US" sz="1400" dirty="0">
                <a:solidFill>
                  <a:srgbClr val="FF0000"/>
                </a:solidFill>
                <a:latin typeface="Century Gothic" panose="020B0502020202020204" pitchFamily="34" charset="0"/>
                <a:cs typeface="Times New Roman" panose="02020603050405020304" pitchFamily="18" charset="0"/>
              </a:rPr>
              <a:t>Export of commodities and services, which are permissible and excluded under existing export prohibition list </a:t>
            </a:r>
          </a:p>
          <a:p>
            <a:pPr marL="285750" lvl="0" indent="-285750" algn="just">
              <a:lnSpc>
                <a:spcPct val="90000"/>
              </a:lnSpc>
              <a:spcBef>
                <a:spcPts val="1000"/>
              </a:spcBef>
              <a:buFont typeface="Arial" panose="020B0604020202020204" pitchFamily="34" charset="0"/>
              <a:buChar char="•"/>
            </a:pPr>
            <a:r>
              <a:rPr lang="en-US" sz="1400" dirty="0">
                <a:solidFill>
                  <a:srgbClr val="FF0000"/>
                </a:solidFill>
                <a:latin typeface="Century Gothic" panose="020B0502020202020204" pitchFamily="34" charset="0"/>
                <a:cs typeface="Times New Roman" panose="02020603050405020304" pitchFamily="18" charset="0"/>
              </a:rPr>
              <a:t>Imports of plant &amp; machinery, spare parts and packaging materials, required for export oriented production that cannot be produced locally; </a:t>
            </a:r>
          </a:p>
          <a:p>
            <a:pPr marL="285750" lvl="0" indent="-285750" algn="just">
              <a:lnSpc>
                <a:spcPct val="90000"/>
              </a:lnSpc>
              <a:spcBef>
                <a:spcPts val="1000"/>
              </a:spcBef>
              <a:buFont typeface="Arial" panose="020B0604020202020204" pitchFamily="34" charset="0"/>
              <a:buChar char="•"/>
            </a:pPr>
            <a:r>
              <a:rPr lang="en-US" sz="1400" dirty="0">
                <a:solidFill>
                  <a:srgbClr val="FF0000"/>
                </a:solidFill>
                <a:latin typeface="Century Gothic" panose="020B0502020202020204" pitchFamily="34" charset="0"/>
                <a:cs typeface="Times New Roman" panose="02020603050405020304" pitchFamily="18" charset="0"/>
              </a:rPr>
              <a:t>Export value chain support services such as transportation, warehousing and quality assurance infrastructure</a:t>
            </a:r>
          </a:p>
          <a:p>
            <a:pPr marL="285750" lvl="0" indent="-285750" algn="just">
              <a:lnSpc>
                <a:spcPct val="90000"/>
              </a:lnSpc>
              <a:spcBef>
                <a:spcPts val="1000"/>
              </a:spcBef>
              <a:buFont typeface="Arial" panose="020B0604020202020204" pitchFamily="34" charset="0"/>
              <a:buChar char="•"/>
            </a:pPr>
            <a:r>
              <a:rPr lang="en-US" sz="1400" dirty="0">
                <a:solidFill>
                  <a:srgbClr val="FF0000"/>
                </a:solidFill>
                <a:latin typeface="Century Gothic" panose="020B0502020202020204" pitchFamily="34" charset="0"/>
                <a:cs typeface="Times New Roman" panose="02020603050405020304" pitchFamily="18" charset="0"/>
              </a:rPr>
              <a:t>Resuscitation, expansion, modernization and technology upgrade of non-oil exports industries and; </a:t>
            </a:r>
          </a:p>
          <a:p>
            <a:pPr marL="285750" lvl="0" indent="-285750" algn="just">
              <a:lnSpc>
                <a:spcPct val="90000"/>
              </a:lnSpc>
              <a:spcBef>
                <a:spcPts val="1000"/>
              </a:spcBef>
              <a:buFont typeface="Arial" panose="020B0604020202020204" pitchFamily="34" charset="0"/>
              <a:buChar char="•"/>
            </a:pPr>
            <a:r>
              <a:rPr lang="en-US" sz="1400" dirty="0">
                <a:solidFill>
                  <a:srgbClr val="FF0000"/>
                </a:solidFill>
                <a:latin typeface="Century Gothic" panose="020B0502020202020204" pitchFamily="34" charset="0"/>
                <a:cs typeface="Times New Roman" panose="02020603050405020304" pitchFamily="18" charset="0"/>
              </a:rPr>
              <a:t>Stocking Facility/Working capital</a:t>
            </a:r>
          </a:p>
          <a:p>
            <a:pPr marL="285750" indent="-285750" algn="just">
              <a:buFont typeface="Arial" panose="020B0604020202020204" pitchFamily="34" charset="0"/>
              <a:buChar char="•"/>
            </a:pPr>
            <a:r>
              <a:rPr lang="en-GB" sz="1500" b="1" dirty="0">
                <a:solidFill>
                  <a:srgbClr val="002060"/>
                </a:solidFill>
                <a:latin typeface="Century Gothic" panose="020B0502020202020204" pitchFamily="34" charset="0"/>
                <a:cs typeface="Times New Roman" panose="02020603050405020304" pitchFamily="18" charset="0"/>
              </a:rPr>
              <a:t>Lending limit</a:t>
            </a:r>
            <a:r>
              <a:rPr lang="en-GB" sz="1500" dirty="0">
                <a:solidFill>
                  <a:srgbClr val="FF0000"/>
                </a:solidFill>
                <a:latin typeface="Century Gothic" panose="020B0502020202020204" pitchFamily="34" charset="0"/>
                <a:cs typeface="Times New Roman" panose="02020603050405020304" pitchFamily="18" charset="0"/>
              </a:rPr>
              <a:t>: The facility shall not exceed 70% cost of the Project and subject to a limit of N5bn</a:t>
            </a:r>
          </a:p>
          <a:p>
            <a:pPr marL="285750" indent="-285750" algn="just">
              <a:buFont typeface="Arial" panose="020B0604020202020204" pitchFamily="34" charset="0"/>
              <a:buChar char="•"/>
            </a:pPr>
            <a:r>
              <a:rPr lang="en-GB" sz="1500" b="1" dirty="0">
                <a:solidFill>
                  <a:srgbClr val="002060"/>
                </a:solidFill>
                <a:latin typeface="Century Gothic" panose="020B0502020202020204" pitchFamily="34" charset="0"/>
                <a:cs typeface="Times New Roman" panose="02020603050405020304" pitchFamily="18" charset="0"/>
              </a:rPr>
              <a:t>Rate:</a:t>
            </a:r>
            <a:r>
              <a:rPr lang="en-GB" sz="1500" dirty="0">
                <a:solidFill>
                  <a:srgbClr val="FF0000"/>
                </a:solidFill>
                <a:latin typeface="Century Gothic" panose="020B0502020202020204" pitchFamily="34" charset="0"/>
                <a:cs typeface="Times New Roman" panose="02020603050405020304" pitchFamily="18" charset="0"/>
              </a:rPr>
              <a:t> 9%</a:t>
            </a:r>
          </a:p>
          <a:p>
            <a:pPr marL="285750" indent="-285750" algn="just">
              <a:buFont typeface="Arial" panose="020B0604020202020204" pitchFamily="34" charset="0"/>
              <a:buChar char="•"/>
            </a:pPr>
            <a:r>
              <a:rPr lang="en-GB" sz="1500" b="1" dirty="0">
                <a:solidFill>
                  <a:srgbClr val="002060"/>
                </a:solidFill>
                <a:latin typeface="Century Gothic" panose="020B0502020202020204" pitchFamily="34" charset="0"/>
                <a:cs typeface="Times New Roman" panose="02020603050405020304" pitchFamily="18" charset="0"/>
              </a:rPr>
              <a:t>Tenor</a:t>
            </a:r>
            <a:r>
              <a:rPr lang="en-GB" sz="1500" dirty="0">
                <a:solidFill>
                  <a:srgbClr val="FF0000"/>
                </a:solidFill>
                <a:latin typeface="Century Gothic" panose="020B0502020202020204" pitchFamily="34" charset="0"/>
                <a:cs typeface="Times New Roman" panose="02020603050405020304" pitchFamily="18" charset="0"/>
              </a:rPr>
              <a:t>: 9 years for project finance and one year with an option of rollover for working capital</a:t>
            </a:r>
          </a:p>
          <a:p>
            <a:pPr marL="285750" lvl="0" indent="-285750" algn="just">
              <a:lnSpc>
                <a:spcPct val="90000"/>
              </a:lnSpc>
              <a:spcBef>
                <a:spcPts val="1000"/>
              </a:spcBef>
              <a:buFont typeface="Arial" panose="020B0604020202020204" pitchFamily="34" charset="0"/>
              <a:buChar char="•"/>
            </a:pPr>
            <a:endParaRPr lang="en-GB" sz="1500" dirty="0">
              <a:solidFill>
                <a:srgbClr val="FF000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2515089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53" y="99255"/>
            <a:ext cx="8102561" cy="571386"/>
          </a:xfrm>
        </p:spPr>
        <p:txBody>
          <a:bodyPr/>
          <a:lstStyle/>
          <a:p>
            <a:r>
              <a:rPr lang="en-GB" dirty="0"/>
              <a:t>            </a:t>
            </a:r>
            <a:r>
              <a:rPr lang="en-GB" sz="2000" b="1" dirty="0">
                <a:solidFill>
                  <a:schemeClr val="accent2"/>
                </a:solidFill>
                <a:latin typeface="Century Gothic" panose="020B0502020202020204" pitchFamily="34" charset="0"/>
              </a:rPr>
              <a:t>necessary documents for accessing facility</a:t>
            </a:r>
            <a:endParaRPr lang="en-GB" dirty="0">
              <a:solidFill>
                <a:schemeClr val="accent2"/>
              </a:solidFill>
              <a:latin typeface="Century Gothic" panose="020B0502020202020204" pitchFamily="34" charset="0"/>
            </a:endParaRPr>
          </a:p>
        </p:txBody>
      </p:sp>
      <p:sp>
        <p:nvSpPr>
          <p:cNvPr id="5" name="TextBox 4"/>
          <p:cNvSpPr txBox="1"/>
          <p:nvPr/>
        </p:nvSpPr>
        <p:spPr>
          <a:xfrm>
            <a:off x="432853" y="3732028"/>
            <a:ext cx="8202548" cy="1186159"/>
          </a:xfrm>
          <a:prstGeom prst="rect">
            <a:avLst/>
          </a:prstGeom>
          <a:noFill/>
        </p:spPr>
        <p:txBody>
          <a:bodyPr wrap="square" rtlCol="0">
            <a:spAutoFit/>
          </a:bodyPr>
          <a:lstStyle/>
          <a:p>
            <a:endParaRPr lang="en-GB" dirty="0">
              <a:solidFill>
                <a:srgbClr val="FF0000"/>
              </a:solidFill>
              <a:latin typeface="Century Gothic" panose="020B0502020202020204" pitchFamily="34" charset="0"/>
            </a:endParaRPr>
          </a:p>
          <a:p>
            <a:endParaRPr lang="en-GB" dirty="0">
              <a:solidFill>
                <a:srgbClr val="FF0000"/>
              </a:solidFill>
              <a:latin typeface="Century Gothic" panose="020B0502020202020204" pitchFamily="34" charset="0"/>
            </a:endParaRPr>
          </a:p>
          <a:p>
            <a:endParaRPr lang="en-GB" sz="1846" dirty="0">
              <a:solidFill>
                <a:srgbClr val="FF0000"/>
              </a:solidFill>
              <a:latin typeface="Century Gothic" panose="020B0502020202020204" pitchFamily="34" charset="0"/>
            </a:endParaRPr>
          </a:p>
          <a:p>
            <a:endParaRPr lang="en-GB" sz="1662" dirty="0"/>
          </a:p>
        </p:txBody>
      </p:sp>
      <p:sp>
        <p:nvSpPr>
          <p:cNvPr id="4" name="Content Placeholder 3">
            <a:extLst>
              <a:ext uri="{FF2B5EF4-FFF2-40B4-BE49-F238E27FC236}">
                <a16:creationId xmlns:a16="http://schemas.microsoft.com/office/drawing/2014/main" id="{2DCF7FAD-CCE5-4E19-B3F2-28DA68656EBC}"/>
              </a:ext>
            </a:extLst>
          </p:cNvPr>
          <p:cNvSpPr>
            <a:spLocks noGrp="1"/>
          </p:cNvSpPr>
          <p:nvPr>
            <p:ph idx="1"/>
          </p:nvPr>
        </p:nvSpPr>
        <p:spPr>
          <a:xfrm>
            <a:off x="788065" y="670641"/>
            <a:ext cx="7560000" cy="6006606"/>
          </a:xfrm>
        </p:spPr>
        <p:txBody>
          <a:bodyPr/>
          <a:lstStyle/>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Letter of request detailing the loan usage and amount</a:t>
            </a:r>
          </a:p>
          <a:p>
            <a:pPr algn="just"/>
            <a:endParaRPr lang="en-GB" sz="400" dirty="0">
              <a:solidFill>
                <a:srgbClr val="FF0000"/>
              </a:solidFill>
              <a:latin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Bankable business proposal/Business plan</a:t>
            </a:r>
          </a:p>
          <a:p>
            <a:pPr marL="641350" lvl="4"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Provide detailed information on the company's operating cycle stating the activities involved and number of days Provide justification for the proposed moratorium period (if any)</a:t>
            </a:r>
          </a:p>
          <a:p>
            <a:pPr marL="641350" lvl="4"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Who are the company's suppliers?</a:t>
            </a:r>
          </a:p>
          <a:p>
            <a:pPr marL="641350" lvl="4"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Who are their off takers? ( at least top 20)</a:t>
            </a: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Verifiable Export Orders/Contracts or other Export Agreement&amp; Arrangements/Commitments </a:t>
            </a: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Relevant permits/licenses/approvals (where applicable)</a:t>
            </a:r>
          </a:p>
          <a:p>
            <a:pPr marL="285750" lvl="2" indent="-285750" algn="just">
              <a:buFont typeface="Arial" panose="020B0604020202020204" pitchFamily="34" charset="0"/>
              <a:buChar char="•"/>
            </a:pPr>
            <a:endParaRPr lang="en-GB" sz="500" dirty="0">
              <a:solidFill>
                <a:srgbClr val="FF0000"/>
              </a:solidFill>
              <a:latin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Cash flow projections with Assumptions for the projections must also be incorporated as well as basis for the projected revenue and expenditure</a:t>
            </a:r>
          </a:p>
          <a:p>
            <a:pPr marL="285750" indent="-285750" algn="just">
              <a:buFont typeface="Arial" panose="020B0604020202020204" pitchFamily="34" charset="0"/>
              <a:buChar char="•"/>
            </a:pPr>
            <a:endParaRPr lang="en-GB" sz="400" dirty="0">
              <a:solidFill>
                <a:srgbClr val="FF0000"/>
              </a:solidFill>
              <a:latin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Equity contribution: the Higher the equity the better the credit</a:t>
            </a:r>
          </a:p>
          <a:p>
            <a:pPr marL="285750" indent="-285750" algn="just">
              <a:buFont typeface="Arial" panose="020B0604020202020204" pitchFamily="34" charset="0"/>
              <a:buChar char="•"/>
            </a:pPr>
            <a:endParaRPr lang="en-GB" sz="400" dirty="0">
              <a:solidFill>
                <a:srgbClr val="FF0000"/>
              </a:solidFill>
              <a:latin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Sterling bank statement at least 3 months and 12 months from other Banks</a:t>
            </a:r>
          </a:p>
          <a:p>
            <a:pPr marL="285750" indent="-285750" algn="just">
              <a:buFont typeface="Arial" panose="020B0604020202020204" pitchFamily="34" charset="0"/>
              <a:buChar char="•"/>
            </a:pPr>
            <a:endParaRPr lang="en-GB" sz="500" dirty="0">
              <a:solidFill>
                <a:srgbClr val="FF0000"/>
              </a:solidFill>
              <a:latin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3 Credit checks that are good on both the company and the promoters</a:t>
            </a:r>
          </a:p>
          <a:p>
            <a:pPr marL="285750" indent="-285750" algn="just">
              <a:buFont typeface="Arial" panose="020B0604020202020204" pitchFamily="34" charset="0"/>
              <a:buChar char="•"/>
            </a:pPr>
            <a:endParaRPr lang="en-GB" sz="600" dirty="0">
              <a:solidFill>
                <a:srgbClr val="FF0000"/>
              </a:solidFill>
              <a:latin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Board Resolution to Borrow(If applicable)</a:t>
            </a:r>
          </a:p>
          <a:p>
            <a:pPr marL="285750" indent="-285750" algn="just">
              <a:buFont typeface="Arial" panose="020B0604020202020204" pitchFamily="34" charset="0"/>
              <a:buChar char="•"/>
            </a:pPr>
            <a:endParaRPr lang="en-GB" sz="1000" dirty="0">
              <a:solidFill>
                <a:srgbClr val="FF0000"/>
              </a:solidFill>
              <a:latin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3 years audited financials (Applicable to loan over N20M)</a:t>
            </a:r>
          </a:p>
          <a:p>
            <a:pPr marL="285750" indent="-285750" algn="just">
              <a:buFont typeface="Arial" panose="020B0604020202020204" pitchFamily="34" charset="0"/>
              <a:buChar char="•"/>
            </a:pPr>
            <a:endParaRPr lang="en-GB" sz="1000" dirty="0">
              <a:solidFill>
                <a:srgbClr val="FF0000"/>
              </a:solidFill>
              <a:latin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Management account (applicable to loan over N20M)</a:t>
            </a:r>
          </a:p>
          <a:p>
            <a:pPr marL="285750" indent="-285750" algn="just">
              <a:buFont typeface="Arial" panose="020B0604020202020204" pitchFamily="34" charset="0"/>
              <a:buChar char="•"/>
            </a:pPr>
            <a:endParaRPr lang="en-GB" sz="600" dirty="0">
              <a:solidFill>
                <a:srgbClr val="FF0000"/>
              </a:solidFill>
              <a:latin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Valuation report on the collateral( Bank to provide the </a:t>
            </a:r>
            <a:r>
              <a:rPr lang="en-GB" sz="1400" dirty="0" err="1">
                <a:solidFill>
                  <a:srgbClr val="FF0000"/>
                </a:solidFill>
                <a:latin typeface="Century Gothic" panose="020B0502020202020204" pitchFamily="34" charset="0"/>
                <a:cs typeface="Times New Roman" panose="02020603050405020304" pitchFamily="18" charset="0"/>
              </a:rPr>
              <a:t>Valuer</a:t>
            </a:r>
            <a:r>
              <a:rPr lang="en-GB" sz="1400" dirty="0">
                <a:solidFill>
                  <a:srgbClr val="FF0000"/>
                </a:solidFill>
                <a:latin typeface="Century Gothic" panose="020B0502020202020204" pitchFamily="34" charset="0"/>
                <a:cs typeface="Times New Roman" panose="02020603050405020304" pitchFamily="18" charset="0"/>
              </a:rPr>
              <a:t>)</a:t>
            </a:r>
          </a:p>
          <a:p>
            <a:pPr algn="just"/>
            <a:endParaRPr lang="en-GB" sz="600" dirty="0">
              <a:solidFill>
                <a:srgbClr val="FF0000"/>
              </a:solidFill>
              <a:latin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n-GB" sz="1400" dirty="0">
                <a:solidFill>
                  <a:srgbClr val="FF0000"/>
                </a:solidFill>
                <a:latin typeface="Century Gothic" panose="020B0502020202020204" pitchFamily="34" charset="0"/>
                <a:cs typeface="Times New Roman" panose="02020603050405020304" pitchFamily="18" charset="0"/>
              </a:rPr>
              <a:t>Environmental Impact Assessment Report</a:t>
            </a:r>
          </a:p>
          <a:p>
            <a:endParaRPr lang="en-GB" dirty="0"/>
          </a:p>
          <a:p>
            <a:r>
              <a:rPr lang="en-GB" dirty="0"/>
              <a:t>)</a:t>
            </a:r>
            <a:endParaRPr lang="en-GB" sz="1500" dirty="0">
              <a:solidFill>
                <a:srgbClr val="FF000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2097159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40" y="253810"/>
            <a:ext cx="7560000" cy="720000"/>
          </a:xfrm>
        </p:spPr>
        <p:txBody>
          <a:bodyPr/>
          <a:lstStyle/>
          <a:p>
            <a:r>
              <a:rPr lang="en-US" dirty="0"/>
              <a:t>Quotes…….</a:t>
            </a:r>
          </a:p>
        </p:txBody>
      </p:sp>
      <p:pic>
        <p:nvPicPr>
          <p:cNvPr id="4" name="Picture 3">
            <a:extLst>
              <a:ext uri="{FF2B5EF4-FFF2-40B4-BE49-F238E27FC236}">
                <a16:creationId xmlns:a16="http://schemas.microsoft.com/office/drawing/2014/main" id="{9FA4DCF8-CDC7-44A3-B6CE-F6BA20DE9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82" y="765544"/>
            <a:ext cx="8633638" cy="5443870"/>
          </a:xfrm>
          <a:prstGeom prst="rect">
            <a:avLst/>
          </a:prstGeom>
        </p:spPr>
      </p:pic>
    </p:spTree>
    <p:extLst>
      <p:ext uri="{BB962C8B-B14F-4D97-AF65-F5344CB8AC3E}">
        <p14:creationId xmlns:p14="http://schemas.microsoft.com/office/powerpoint/2010/main" val="32280525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55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8065" y="691116"/>
            <a:ext cx="7560000" cy="5613991"/>
          </a:xfrm>
        </p:spPr>
        <p:txBody>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endParaRPr lang="en-GB" dirty="0"/>
          </a:p>
          <a:p>
            <a:pPr marL="0" indent="0" algn="just">
              <a:buNone/>
            </a:pPr>
            <a:r>
              <a:rPr lang="en-GB" sz="3200" dirty="0">
                <a:solidFill>
                  <a:schemeClr val="accent2"/>
                </a:solidFill>
                <a:latin typeface="Century Gothic" panose="020B0502020202020204" pitchFamily="34" charset="0"/>
              </a:rPr>
              <a:t>Overview of agricultural sector</a:t>
            </a:r>
          </a:p>
        </p:txBody>
      </p:sp>
      <p:sp>
        <p:nvSpPr>
          <p:cNvPr id="3" name="Text Placeholder 2"/>
          <p:cNvSpPr>
            <a:spLocks noGrp="1"/>
          </p:cNvSpPr>
          <p:nvPr>
            <p:ph type="body" sz="quarter" idx="10"/>
          </p:nvPr>
        </p:nvSpPr>
        <p:spPr>
          <a:xfrm>
            <a:off x="692372" y="74429"/>
            <a:ext cx="7560000" cy="733646"/>
          </a:xfrm>
        </p:spPr>
        <p:txBody>
          <a:bodyPr/>
          <a:lstStyle/>
          <a:p>
            <a:pPr>
              <a:buNone/>
            </a:pPr>
            <a:r>
              <a:rPr lang="en-GB" dirty="0"/>
              <a:t>Agenda 2</a:t>
            </a:r>
          </a:p>
        </p:txBody>
      </p:sp>
    </p:spTree>
    <p:extLst>
      <p:ext uri="{BB962C8B-B14F-4D97-AF65-F5344CB8AC3E}">
        <p14:creationId xmlns:p14="http://schemas.microsoft.com/office/powerpoint/2010/main" val="2840004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dirty="0"/>
              <a:t>Agriculture - overview</a:t>
            </a:r>
          </a:p>
        </p:txBody>
      </p:sp>
      <p:sp>
        <p:nvSpPr>
          <p:cNvPr id="2" name="Rectangle 1">
            <a:extLst>
              <a:ext uri="{FF2B5EF4-FFF2-40B4-BE49-F238E27FC236}">
                <a16:creationId xmlns:a16="http://schemas.microsoft.com/office/drawing/2014/main" id="{AB09C6C2-EFB7-4D7D-AA3A-C42FD724E70E}"/>
              </a:ext>
            </a:extLst>
          </p:cNvPr>
          <p:cNvSpPr/>
          <p:nvPr/>
        </p:nvSpPr>
        <p:spPr>
          <a:xfrm>
            <a:off x="629831" y="448765"/>
            <a:ext cx="7994427" cy="5586145"/>
          </a:xfrm>
          <a:prstGeom prst="rect">
            <a:avLst/>
          </a:prstGeom>
        </p:spPr>
        <p:txBody>
          <a:bodyPr wrap="square">
            <a:spAutoFit/>
          </a:bodyPr>
          <a:lstStyle/>
          <a:p>
            <a:pPr algn="just"/>
            <a:r>
              <a:rPr lang="en-GB" sz="1600" dirty="0">
                <a:solidFill>
                  <a:srgbClr val="C00000"/>
                </a:solidFill>
                <a:latin typeface="Century Gothic" panose="020B0502020202020204" pitchFamily="34" charset="0"/>
              </a:rPr>
              <a:t>Agriculture remains the dominance sector of Nigeria providing employment to about 60% of the work force</a:t>
            </a:r>
          </a:p>
          <a:p>
            <a:pPr algn="just"/>
            <a:endParaRPr lang="en-GB" sz="1600" dirty="0">
              <a:solidFill>
                <a:srgbClr val="C00000"/>
              </a:solidFill>
              <a:latin typeface="Century Gothic" panose="020B0502020202020204" pitchFamily="34" charset="0"/>
            </a:endParaRPr>
          </a:p>
          <a:p>
            <a:pPr algn="just"/>
            <a:r>
              <a:rPr lang="en-GB" sz="1600" dirty="0">
                <a:solidFill>
                  <a:srgbClr val="C00000"/>
                </a:solidFill>
                <a:latin typeface="Century Gothic" panose="020B0502020202020204" pitchFamily="34" charset="0"/>
              </a:rPr>
              <a:t>The diversity of climatic conditions, the richness of soil types and water resources, and the high population density provide great potentials for crop, animal, fish, and tree production</a:t>
            </a:r>
          </a:p>
          <a:p>
            <a:pPr algn="just"/>
            <a:endParaRPr lang="en-GB" sz="1100" dirty="0">
              <a:solidFill>
                <a:srgbClr val="C00000"/>
              </a:solidFill>
              <a:latin typeface="Century Gothic" panose="020B0502020202020204" pitchFamily="34" charset="0"/>
            </a:endParaRPr>
          </a:p>
          <a:p>
            <a:pPr algn="just"/>
            <a:endParaRPr lang="en-GB" sz="600" dirty="0">
              <a:solidFill>
                <a:srgbClr val="C00000"/>
              </a:solidFill>
              <a:latin typeface="Century Gothic" panose="020B0502020202020204" pitchFamily="34" charset="0"/>
            </a:endParaRPr>
          </a:p>
          <a:p>
            <a:pPr algn="just"/>
            <a:r>
              <a:rPr lang="en-GB" sz="1600" dirty="0">
                <a:solidFill>
                  <a:srgbClr val="C00000"/>
                </a:solidFill>
                <a:latin typeface="Century Gothic" panose="020B0502020202020204" pitchFamily="34" charset="0"/>
              </a:rPr>
              <a:t>In the 1960s and up to the early 1970s, Nigeria’s agriculture flourished. The Country was one of the World’s highest producers of palm oil, cocoa and groundnut</a:t>
            </a:r>
          </a:p>
          <a:p>
            <a:pPr algn="just"/>
            <a:endParaRPr lang="en-GB" sz="1100" dirty="0">
              <a:solidFill>
                <a:srgbClr val="C00000"/>
              </a:solidFill>
              <a:latin typeface="Century Gothic" panose="020B0502020202020204" pitchFamily="34" charset="0"/>
            </a:endParaRPr>
          </a:p>
          <a:p>
            <a:pPr algn="just"/>
            <a:endParaRPr lang="en-GB" sz="700" dirty="0">
              <a:solidFill>
                <a:srgbClr val="C00000"/>
              </a:solidFill>
              <a:latin typeface="Century Gothic" panose="020B0502020202020204" pitchFamily="34" charset="0"/>
            </a:endParaRPr>
          </a:p>
          <a:p>
            <a:pPr algn="just"/>
            <a:r>
              <a:rPr lang="en-GB" sz="1600" dirty="0">
                <a:solidFill>
                  <a:srgbClr val="C00000"/>
                </a:solidFill>
                <a:latin typeface="Century Gothic" panose="020B0502020202020204" pitchFamily="34" charset="0"/>
              </a:rPr>
              <a:t>Overtime, agriculture has declined in importance. However, there are many signs that agriculture is gaining its past glorious importance</a:t>
            </a:r>
          </a:p>
          <a:p>
            <a:pPr algn="just"/>
            <a:endParaRPr lang="en-GB" sz="1100" dirty="0">
              <a:solidFill>
                <a:srgbClr val="C00000"/>
              </a:solidFill>
              <a:latin typeface="Century Gothic" panose="020B0502020202020204" pitchFamily="34" charset="0"/>
            </a:endParaRPr>
          </a:p>
          <a:p>
            <a:pPr algn="just"/>
            <a:endParaRPr lang="en-GB" sz="700" dirty="0">
              <a:solidFill>
                <a:srgbClr val="C00000"/>
              </a:solidFill>
              <a:latin typeface="Century Gothic" panose="020B0502020202020204" pitchFamily="34" charset="0"/>
            </a:endParaRPr>
          </a:p>
          <a:p>
            <a:pPr algn="just"/>
            <a:r>
              <a:rPr lang="en-GB" sz="1600" dirty="0">
                <a:solidFill>
                  <a:srgbClr val="C00000"/>
                </a:solidFill>
                <a:latin typeface="Century Gothic" panose="020B0502020202020204" pitchFamily="34" charset="0"/>
              </a:rPr>
              <a:t>The Country is now the largest producer of cassava roots and yam tubers, rice, </a:t>
            </a:r>
            <a:r>
              <a:rPr lang="en-GB" sz="1600" dirty="0" err="1">
                <a:solidFill>
                  <a:srgbClr val="C00000"/>
                </a:solidFill>
                <a:latin typeface="Century Gothic" panose="020B0502020202020204" pitchFamily="34" charset="0"/>
              </a:rPr>
              <a:t>soyabeans</a:t>
            </a:r>
            <a:r>
              <a:rPr lang="en-GB" sz="1600" dirty="0">
                <a:solidFill>
                  <a:srgbClr val="C00000"/>
                </a:solidFill>
                <a:latin typeface="Century Gothic" panose="020B0502020202020204" pitchFamily="34" charset="0"/>
              </a:rPr>
              <a:t> production in Africa</a:t>
            </a:r>
          </a:p>
          <a:p>
            <a:pPr algn="just"/>
            <a:endParaRPr lang="en-GB" sz="1600" dirty="0">
              <a:solidFill>
                <a:srgbClr val="C00000"/>
              </a:solidFill>
              <a:latin typeface="Century Gothic" panose="020B0502020202020204" pitchFamily="34" charset="0"/>
            </a:endParaRPr>
          </a:p>
          <a:p>
            <a:pPr algn="just"/>
            <a:r>
              <a:rPr lang="en-GB" sz="1600" dirty="0">
                <a:solidFill>
                  <a:srgbClr val="C00000"/>
                </a:solidFill>
                <a:latin typeface="Century Gothic" panose="020B0502020202020204" pitchFamily="34" charset="0"/>
              </a:rPr>
              <a:t>The total value of agricultural goods’ traded by Nigeria in the second quarter of 2017 stood at N261.9 billion. This represented 4.60 percent of total trade in the period under review, 1.03 percent lower than N30.02 billion recorded in the in the first quarter</a:t>
            </a:r>
          </a:p>
          <a:p>
            <a:endParaRPr lang="en-GB" sz="1600" dirty="0"/>
          </a:p>
        </p:txBody>
      </p:sp>
    </p:spTree>
    <p:extLst>
      <p:ext uri="{BB962C8B-B14F-4D97-AF65-F5344CB8AC3E}">
        <p14:creationId xmlns:p14="http://schemas.microsoft.com/office/powerpoint/2010/main" val="2486184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992A2-137C-4744-A28F-5A7366D21C2C}"/>
              </a:ext>
            </a:extLst>
          </p:cNvPr>
          <p:cNvSpPr>
            <a:spLocks noGrp="1"/>
          </p:cNvSpPr>
          <p:nvPr>
            <p:ph type="body" sz="quarter" idx="10"/>
          </p:nvPr>
        </p:nvSpPr>
        <p:spPr>
          <a:xfrm>
            <a:off x="681739" y="88765"/>
            <a:ext cx="7560000" cy="720000"/>
          </a:xfrm>
        </p:spPr>
        <p:txBody>
          <a:bodyPr/>
          <a:lstStyle/>
          <a:p>
            <a:pPr algn="ctr"/>
            <a:r>
              <a:rPr lang="en-US" sz="2400" dirty="0"/>
              <a:t>Agriculture and its contribution to </a:t>
            </a:r>
            <a:r>
              <a:rPr lang="en-US" sz="2400" dirty="0" err="1"/>
              <a:t>gdp</a:t>
            </a:r>
            <a:endParaRPr lang="en-US" sz="2400" dirty="0"/>
          </a:p>
        </p:txBody>
      </p:sp>
      <p:pic>
        <p:nvPicPr>
          <p:cNvPr id="4" name="Picture 3" descr="A screenshot of a cell phone&#10;&#10;Description generated with very high confidence">
            <a:extLst>
              <a:ext uri="{FF2B5EF4-FFF2-40B4-BE49-F238E27FC236}">
                <a16:creationId xmlns:a16="http://schemas.microsoft.com/office/drawing/2014/main" id="{A5E4C0E1-D119-4EC0-8F6E-44D18AEE8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40" y="701748"/>
            <a:ext cx="7995933" cy="5699052"/>
          </a:xfrm>
          <a:prstGeom prst="rect">
            <a:avLst/>
          </a:prstGeom>
        </p:spPr>
      </p:pic>
    </p:spTree>
    <p:extLst>
      <p:ext uri="{BB962C8B-B14F-4D97-AF65-F5344CB8AC3E}">
        <p14:creationId xmlns:p14="http://schemas.microsoft.com/office/powerpoint/2010/main" val="484721442"/>
      </p:ext>
    </p:extLst>
  </p:cSld>
  <p:clrMapOvr>
    <a:masterClrMapping/>
  </p:clrMapOvr>
</p:sld>
</file>

<file path=ppt/theme/theme1.xml><?xml version="1.0" encoding="utf-8"?>
<a:theme xmlns:a="http://schemas.openxmlformats.org/drawingml/2006/main" name="Diamond_PPT_August 2012">
  <a:themeElements>
    <a:clrScheme name="Diamond">
      <a:dk1>
        <a:srgbClr val="636466"/>
      </a:dk1>
      <a:lt1>
        <a:sysClr val="window" lastClr="FFFFFF"/>
      </a:lt1>
      <a:dk2>
        <a:srgbClr val="636466"/>
      </a:dk2>
      <a:lt2>
        <a:srgbClr val="D4D5D6"/>
      </a:lt2>
      <a:accent1>
        <a:srgbClr val="DE7C00"/>
      </a:accent1>
      <a:accent2>
        <a:srgbClr val="DA291C"/>
      </a:accent2>
      <a:accent3>
        <a:srgbClr val="009CA6"/>
      </a:accent3>
      <a:accent4>
        <a:srgbClr val="B5D334"/>
      </a:accent4>
      <a:accent5>
        <a:srgbClr val="636466"/>
      </a:accent5>
      <a:accent6>
        <a:srgbClr val="D4D5D6"/>
      </a:accent6>
      <a:hlink>
        <a:srgbClr val="636466"/>
      </a:hlink>
      <a:folHlink>
        <a:srgbClr val="D4D5D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Diamond_PPT_August 2012</Template>
  <TotalTime>1367</TotalTime>
  <Words>3983</Words>
  <Application>Microsoft Office PowerPoint</Application>
  <PresentationFormat>On-screen Show (4:3)</PresentationFormat>
  <Paragraphs>572</Paragraphs>
  <Slides>63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MS PGothic</vt:lpstr>
      <vt:lpstr>MS PGothic</vt:lpstr>
      <vt:lpstr>Arial</vt:lpstr>
      <vt:lpstr>Arial Black</vt:lpstr>
      <vt:lpstr>Calibri</vt:lpstr>
      <vt:lpstr>Century Gothic</vt:lpstr>
      <vt:lpstr>Lucida Sans Unicode</vt:lpstr>
      <vt:lpstr>Symbol</vt:lpstr>
      <vt:lpstr>Times New Roman</vt:lpstr>
      <vt:lpstr>Diamond_PPT_August 2012</vt:lpstr>
      <vt:lpstr>    STERLING BANK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COMMERCIAL AGRICULTURAL CREDIT SCHEME (CACS)</vt:lpstr>
      <vt:lpstr>ANCHOR BORROWERS FUND</vt:lpstr>
      <vt:lpstr> STERLING TRACTOR ACQUISITION SCHEME (STACS)</vt:lpstr>
      <vt:lpstr>   NIGERIA INCENTIVE-BASED RISK SHARING SYSTEM FOR AGRICULTURAL LENDING (NIRSAL)</vt:lpstr>
      <vt:lpstr>            STERLING BANK REAL SECTOR FINANCE SCHEME</vt:lpstr>
      <vt:lpstr>            STERLING BANK sme financing SCHEME</vt:lpstr>
      <vt:lpstr>        STERLING PAID EMPLOYEES finance PRODUCT</vt:lpstr>
      <vt:lpstr>STERLING AGSMEIS PRODUCT</vt:lpstr>
      <vt:lpstr>PowerPoint Presentation</vt:lpstr>
      <vt:lpstr> STERLING BANK/NEPC ZERO TO EXPORT</vt:lpstr>
      <vt:lpstr>            requirements for zero to export</vt:lpstr>
      <vt:lpstr>            STERLING EXPORT STIMULATION FACILITY </vt:lpstr>
      <vt:lpstr>            necessary documents for accessing facility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Maurice Igugu</dc:creator>
  <cp:lastModifiedBy>Ebenezer Boluwade</cp:lastModifiedBy>
  <cp:revision>90</cp:revision>
  <dcterms:created xsi:type="dcterms:W3CDTF">2012-09-14T18:31:05Z</dcterms:created>
  <dcterms:modified xsi:type="dcterms:W3CDTF">2018-03-23T13:39:52Z</dcterms:modified>
</cp:coreProperties>
</file>