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58" r:id="rId5"/>
    <p:sldId id="259" r:id="rId6"/>
    <p:sldId id="268" r:id="rId7"/>
    <p:sldId id="278" r:id="rId8"/>
    <p:sldId id="260" r:id="rId9"/>
    <p:sldId id="279" r:id="rId10"/>
    <p:sldId id="280" r:id="rId11"/>
    <p:sldId id="269" r:id="rId12"/>
    <p:sldId id="281" r:id="rId13"/>
    <p:sldId id="262" r:id="rId14"/>
    <p:sldId id="263" r:id="rId15"/>
    <p:sldId id="264" r:id="rId16"/>
    <p:sldId id="282" r:id="rId17"/>
    <p:sldId id="273" r:id="rId18"/>
    <p:sldId id="283" r:id="rId19"/>
    <p:sldId id="261" r:id="rId20"/>
    <p:sldId id="272" r:id="rId21"/>
    <p:sldId id="284" r:id="rId22"/>
    <p:sldId id="265" r:id="rId23"/>
    <p:sldId id="274" r:id="rId24"/>
    <p:sldId id="266" r:id="rId25"/>
    <p:sldId id="275" r:id="rId26"/>
    <p:sldId id="276" r:id="rId27"/>
    <p:sldId id="270" r:id="rId28"/>
    <p:sldId id="27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37741E-C706-4DA5-BBE9-F4ADD6AA0927}" type="datetimeFigureOut">
              <a:rPr lang="en-GB" smtClean="0"/>
              <a:pPr/>
              <a:t>17/07/2013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384A57-29EB-4537-A754-94F2260979D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37741E-C706-4DA5-BBE9-F4ADD6AA0927}" type="datetimeFigureOut">
              <a:rPr lang="en-GB" smtClean="0"/>
              <a:pPr/>
              <a:t>17/07/2013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384A57-29EB-4537-A754-94F2260979D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6"/>
            <a:ext cx="7772400" cy="2547715"/>
          </a:xfrm>
        </p:spPr>
        <p:txBody>
          <a:bodyPr>
            <a:normAutofit fontScale="90000"/>
          </a:bodyPr>
          <a:lstStyle/>
          <a:p>
            <a:r>
              <a:rPr lang="en-GB" dirty="0" smtClean="0">
                <a:latin typeface="Arial Black" pitchFamily="34" charset="0"/>
              </a:rPr>
              <a:t>EXPLORING BUSINESS OPPORTUNITIES </a:t>
            </a:r>
            <a:r>
              <a:rPr lang="en-GB" dirty="0" err="1" smtClean="0">
                <a:latin typeface="Arial Black" pitchFamily="34" charset="0"/>
              </a:rPr>
              <a:t>IN</a:t>
            </a:r>
            <a:r>
              <a:rPr lang="en-GB" dirty="0" smtClean="0">
                <a:latin typeface="Arial Black" pitchFamily="34" charset="0"/>
              </a:rPr>
              <a:t> NIGERIAN AGRO-ALLIED SECTOR</a:t>
            </a:r>
            <a:endParaRPr lang="en-GB" dirty="0">
              <a:latin typeface="Arial Black" pitchFamily="34" charset="0"/>
            </a:endParaRPr>
          </a:p>
        </p:txBody>
      </p:sp>
      <p:sp>
        <p:nvSpPr>
          <p:cNvPr id="3" name="Subtitle 2"/>
          <p:cNvSpPr>
            <a:spLocks noGrp="1"/>
          </p:cNvSpPr>
          <p:nvPr>
            <p:ph type="subTitle" idx="1"/>
          </p:nvPr>
        </p:nvSpPr>
        <p:spPr>
          <a:xfrm>
            <a:off x="1371600" y="3886200"/>
            <a:ext cx="6400800" cy="2279104"/>
          </a:xfrm>
        </p:spPr>
        <p:txBody>
          <a:bodyPr>
            <a:normAutofit fontScale="70000" lnSpcReduction="20000"/>
          </a:bodyPr>
          <a:lstStyle/>
          <a:p>
            <a:r>
              <a:rPr lang="en-GB" dirty="0" smtClean="0">
                <a:latin typeface="Tahoma" pitchFamily="34" charset="0"/>
                <a:ea typeface="Tahoma" pitchFamily="34" charset="0"/>
                <a:cs typeface="Tahoma" pitchFamily="34" charset="0"/>
              </a:rPr>
              <a:t>A Presentation</a:t>
            </a:r>
          </a:p>
          <a:p>
            <a:endParaRPr lang="en-GB" dirty="0" smtClean="0">
              <a:latin typeface="Tahoma" pitchFamily="34" charset="0"/>
              <a:ea typeface="Tahoma" pitchFamily="34" charset="0"/>
              <a:cs typeface="Tahoma" pitchFamily="34" charset="0"/>
            </a:endParaRPr>
          </a:p>
          <a:p>
            <a:r>
              <a:rPr lang="en-GB" dirty="0" smtClean="0">
                <a:latin typeface="Tahoma" pitchFamily="34" charset="0"/>
                <a:ea typeface="Tahoma" pitchFamily="34" charset="0"/>
                <a:cs typeface="Tahoma" pitchFamily="34" charset="0"/>
              </a:rPr>
              <a:t>by</a:t>
            </a:r>
          </a:p>
          <a:p>
            <a:endParaRPr lang="en-GB" dirty="0" smtClean="0">
              <a:latin typeface="Tahoma" pitchFamily="34" charset="0"/>
              <a:ea typeface="Tahoma" pitchFamily="34" charset="0"/>
              <a:cs typeface="Tahoma" pitchFamily="34" charset="0"/>
            </a:endParaRPr>
          </a:p>
          <a:p>
            <a:r>
              <a:rPr lang="en-GB" b="1" dirty="0" err="1" smtClean="0">
                <a:latin typeface="Tahoma" pitchFamily="34" charset="0"/>
                <a:ea typeface="Tahoma" pitchFamily="34" charset="0"/>
                <a:cs typeface="Tahoma" pitchFamily="34" charset="0"/>
              </a:rPr>
              <a:t>Ibukun</a:t>
            </a:r>
            <a:r>
              <a:rPr lang="en-GB" b="1" dirty="0" smtClean="0">
                <a:latin typeface="Tahoma" pitchFamily="34" charset="0"/>
                <a:ea typeface="Tahoma" pitchFamily="34" charset="0"/>
                <a:cs typeface="Tahoma" pitchFamily="34" charset="0"/>
              </a:rPr>
              <a:t> </a:t>
            </a:r>
            <a:r>
              <a:rPr lang="en-GB" b="1" dirty="0" err="1" smtClean="0">
                <a:latin typeface="Tahoma" pitchFamily="34" charset="0"/>
                <a:ea typeface="Tahoma" pitchFamily="34" charset="0"/>
                <a:cs typeface="Tahoma" pitchFamily="34" charset="0"/>
              </a:rPr>
              <a:t>Awosika</a:t>
            </a:r>
            <a:endParaRPr lang="en-GB" b="1" dirty="0" smtClean="0">
              <a:latin typeface="Tahoma" pitchFamily="34" charset="0"/>
              <a:ea typeface="Tahoma" pitchFamily="34" charset="0"/>
              <a:cs typeface="Tahoma" pitchFamily="34" charset="0"/>
            </a:endParaRPr>
          </a:p>
          <a:p>
            <a:r>
              <a:rPr lang="en-GB" dirty="0" smtClean="0">
                <a:latin typeface="Tahoma" pitchFamily="34" charset="0"/>
                <a:ea typeface="Tahoma" pitchFamily="34" charset="0"/>
                <a:cs typeface="Tahoma" pitchFamily="34" charset="0"/>
              </a:rPr>
              <a:t>Ignite TV 2</a:t>
            </a:r>
            <a:endParaRPr lang="en-GB" dirty="0">
              <a:latin typeface="Tahoma" pitchFamily="34" charset="0"/>
              <a:ea typeface="Tahoma" pitchFamily="34" charset="0"/>
              <a:cs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Black" pitchFamily="34" charset="0"/>
              </a:rPr>
              <a:t>FARMING</a:t>
            </a:r>
            <a:endParaRPr lang="en-GB" dirty="0"/>
          </a:p>
        </p:txBody>
      </p:sp>
      <p:sp>
        <p:nvSpPr>
          <p:cNvPr id="3" name="Content Placeholder 2"/>
          <p:cNvSpPr>
            <a:spLocks noGrp="1"/>
          </p:cNvSpPr>
          <p:nvPr>
            <p:ph idx="1"/>
          </p:nvPr>
        </p:nvSpPr>
        <p:spPr>
          <a:xfrm>
            <a:off x="457200" y="1268760"/>
            <a:ext cx="8229600" cy="5256584"/>
          </a:xfrm>
        </p:spPr>
        <p:txBody>
          <a:bodyPr>
            <a:normAutofit fontScale="85000" lnSpcReduction="20000"/>
          </a:bodyPr>
          <a:lstStyle/>
          <a:p>
            <a:pPr algn="just">
              <a:buNone/>
            </a:pPr>
            <a:r>
              <a:rPr lang="en-GB" b="1" dirty="0" smtClean="0">
                <a:latin typeface="Tahoma" pitchFamily="34" charset="0"/>
                <a:ea typeface="Tahoma" pitchFamily="34" charset="0"/>
                <a:cs typeface="Tahoma" pitchFamily="34" charset="0"/>
              </a:rPr>
              <a:t>	Organic Farming</a:t>
            </a:r>
            <a:endParaRPr lang="en-GB" dirty="0" smtClean="0">
              <a:latin typeface="Tahoma" pitchFamily="34" charset="0"/>
              <a:ea typeface="Tahoma" pitchFamily="34" charset="0"/>
              <a:cs typeface="Tahoma" pitchFamily="34" charset="0"/>
            </a:endParaRPr>
          </a:p>
          <a:p>
            <a:pPr algn="just"/>
            <a:r>
              <a:rPr lang="en-GB" dirty="0" smtClean="0">
                <a:latin typeface="Tahoma" pitchFamily="34" charset="0"/>
                <a:ea typeface="Tahoma" pitchFamily="34" charset="0"/>
                <a:cs typeface="Tahoma" pitchFamily="34" charset="0"/>
              </a:rPr>
              <a:t>Home Based: Can be operated from home.</a:t>
            </a:r>
          </a:p>
          <a:p>
            <a:pPr algn="just"/>
            <a:endParaRPr lang="en-GB" dirty="0" smtClean="0">
              <a:latin typeface="Tahoma" pitchFamily="34" charset="0"/>
              <a:ea typeface="Tahoma" pitchFamily="34" charset="0"/>
              <a:cs typeface="Tahoma" pitchFamily="34" charset="0"/>
            </a:endParaRPr>
          </a:p>
          <a:p>
            <a:pPr algn="just">
              <a:buNone/>
            </a:pPr>
            <a:r>
              <a:rPr lang="en-GB" b="1" dirty="0" smtClean="0">
                <a:latin typeface="Tahoma" pitchFamily="34" charset="0"/>
                <a:ea typeface="Tahoma" pitchFamily="34" charset="0"/>
                <a:cs typeface="Tahoma" pitchFamily="34" charset="0"/>
              </a:rPr>
              <a:t>	Business Overview</a:t>
            </a:r>
          </a:p>
          <a:p>
            <a:pPr algn="just"/>
            <a:r>
              <a:rPr lang="en-GB" dirty="0" smtClean="0">
                <a:latin typeface="Tahoma" pitchFamily="34" charset="0"/>
                <a:ea typeface="Tahoma" pitchFamily="34" charset="0"/>
                <a:cs typeface="Tahoma" pitchFamily="34" charset="0"/>
              </a:rPr>
              <a:t>In the past decade organically grown and produced food products have really taken off in popularity and have been scientifically proven to be better for our health.</a:t>
            </a:r>
          </a:p>
          <a:p>
            <a:pPr algn="just"/>
            <a:endParaRPr lang="en-GB" dirty="0" smtClean="0">
              <a:latin typeface="Tahoma" pitchFamily="34" charset="0"/>
              <a:ea typeface="Tahoma" pitchFamily="34" charset="0"/>
              <a:cs typeface="Tahoma" pitchFamily="34" charset="0"/>
            </a:endParaRPr>
          </a:p>
          <a:p>
            <a:pPr algn="just"/>
            <a:r>
              <a:rPr lang="en-GB" dirty="0" smtClean="0">
                <a:latin typeface="Tahoma" pitchFamily="34" charset="0"/>
                <a:ea typeface="Tahoma" pitchFamily="34" charset="0"/>
                <a:cs typeface="Tahoma" pitchFamily="34" charset="0"/>
              </a:rPr>
              <a:t>The current demand for organically grown foods shows no sign of slowing down and will only continue to expand as the human population continues to become more concerned about maintaining a healthy and balanced diet.</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CHALLENGES </a:t>
            </a:r>
            <a:r>
              <a:rPr lang="en-GB" b="1" dirty="0" err="1" smtClean="0">
                <a:latin typeface="Arial Black" pitchFamily="34" charset="0"/>
              </a:rPr>
              <a:t>IN</a:t>
            </a:r>
            <a:r>
              <a:rPr lang="en-GB" b="1" dirty="0" smtClean="0">
                <a:latin typeface="Arial Black" pitchFamily="34" charset="0"/>
              </a:rPr>
              <a:t> FARMING</a:t>
            </a:r>
            <a:endParaRPr lang="en-GB" dirty="0">
              <a:latin typeface="Arial Black" pitchFamily="34" charset="0"/>
            </a:endParaRPr>
          </a:p>
        </p:txBody>
      </p:sp>
      <p:sp>
        <p:nvSpPr>
          <p:cNvPr id="3" name="Content Placeholder 2"/>
          <p:cNvSpPr>
            <a:spLocks noGrp="1"/>
          </p:cNvSpPr>
          <p:nvPr>
            <p:ph idx="1"/>
          </p:nvPr>
        </p:nvSpPr>
        <p:spPr/>
        <p:txBody>
          <a:bodyPr/>
          <a:lstStyle/>
          <a:p>
            <a:pPr lvl="0"/>
            <a:r>
              <a:rPr lang="en-GB" dirty="0" smtClean="0">
                <a:latin typeface="Tahoma" pitchFamily="34" charset="0"/>
                <a:ea typeface="Tahoma" pitchFamily="34" charset="0"/>
                <a:cs typeface="Tahoma" pitchFamily="34" charset="0"/>
              </a:rPr>
              <a:t>Threats </a:t>
            </a:r>
            <a:r>
              <a:rPr lang="en-GB" dirty="0">
                <a:latin typeface="Tahoma" pitchFamily="34" charset="0"/>
                <a:ea typeface="Tahoma" pitchFamily="34" charset="0"/>
                <a:cs typeface="Tahoma" pitchFamily="34" charset="0"/>
              </a:rPr>
              <a:t>from disease, pests, climate</a:t>
            </a:r>
            <a:r>
              <a:rPr lang="en-GB" dirty="0" smtClean="0">
                <a:latin typeface="Tahoma" pitchFamily="34" charset="0"/>
                <a:ea typeface="Tahoma" pitchFamily="34" charset="0"/>
                <a:cs typeface="Tahoma" pitchFamily="34" charset="0"/>
              </a:rPr>
              <a:t>.</a:t>
            </a:r>
          </a:p>
          <a:p>
            <a:pPr lvl="0"/>
            <a:endParaRPr lang="en-GB" dirty="0">
              <a:latin typeface="Tahoma" pitchFamily="34" charset="0"/>
              <a:ea typeface="Tahoma" pitchFamily="34" charset="0"/>
              <a:cs typeface="Tahoma" pitchFamily="34" charset="0"/>
            </a:endParaRPr>
          </a:p>
          <a:p>
            <a:pPr lvl="0"/>
            <a:r>
              <a:rPr lang="en-GB" dirty="0">
                <a:latin typeface="Tahoma" pitchFamily="34" charset="0"/>
                <a:ea typeface="Tahoma" pitchFamily="34" charset="0"/>
                <a:cs typeface="Tahoma" pitchFamily="34" charset="0"/>
              </a:rPr>
              <a:t>Poor farmer extension services.</a:t>
            </a:r>
          </a:p>
          <a:p>
            <a:endParaRPr lang="en-GB" dirty="0">
              <a:latin typeface="Tahoma" pitchFamily="34" charset="0"/>
              <a:ea typeface="Tahoma" pitchFamily="34" charset="0"/>
              <a:cs typeface="Tahom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GB" sz="4000" dirty="0" smtClean="0">
                <a:latin typeface="Arial Black" pitchFamily="34" charset="0"/>
              </a:rPr>
              <a:t>BUSINESS OPPORTUNITIES </a:t>
            </a:r>
            <a:r>
              <a:rPr lang="en-GB" sz="4000" dirty="0" err="1" smtClean="0">
                <a:latin typeface="Arial Black" pitchFamily="34" charset="0"/>
              </a:rPr>
              <a:t>IN</a:t>
            </a:r>
            <a:r>
              <a:rPr lang="en-GB" sz="4000" dirty="0" smtClean="0">
                <a:latin typeface="Arial Black" pitchFamily="34" charset="0"/>
              </a:rPr>
              <a:t> THE AGRO ALLIED VALUE CHAIN:</a:t>
            </a:r>
          </a:p>
          <a:p>
            <a:pPr algn="ctr">
              <a:buNone/>
            </a:pPr>
            <a:endParaRPr lang="en-GB" sz="4000" dirty="0" smtClean="0">
              <a:latin typeface="Arial Black" pitchFamily="34" charset="0"/>
            </a:endParaRPr>
          </a:p>
          <a:p>
            <a:pPr algn="ctr">
              <a:buNone/>
            </a:pPr>
            <a:r>
              <a:rPr lang="en-GB" sz="4000" dirty="0" smtClean="0">
                <a:latin typeface="Arial Black" pitchFamily="34" charset="0"/>
              </a:rPr>
              <a:t>AGRO PROCESSING</a:t>
            </a:r>
            <a:endParaRPr lang="en-GB" sz="4000" dirty="0" smtClean="0"/>
          </a:p>
          <a:p>
            <a:endParaRPr lang="en-GB"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440160"/>
          </a:xfrm>
        </p:spPr>
        <p:txBody>
          <a:bodyPr>
            <a:normAutofit fontScale="90000"/>
          </a:bodyPr>
          <a:lstStyle/>
          <a:p>
            <a:pPr lvl="0"/>
            <a:r>
              <a:rPr lang="en-GB" b="1" dirty="0" smtClean="0">
                <a:latin typeface="Arial Black" pitchFamily="34" charset="0"/>
              </a:rPr>
              <a:t>OPPORTUNITIES </a:t>
            </a:r>
            <a:r>
              <a:rPr lang="en-GB" b="1" dirty="0" err="1" smtClean="0">
                <a:latin typeface="Arial Black" pitchFamily="34" charset="0"/>
              </a:rPr>
              <a:t>IN</a:t>
            </a:r>
            <a:r>
              <a:rPr lang="en-GB" b="1" dirty="0" smtClean="0">
                <a:latin typeface="Arial Black" pitchFamily="34" charset="0"/>
              </a:rPr>
              <a:t> AGRO PROCESSING</a:t>
            </a:r>
            <a:r>
              <a:rPr lang="en-GB" dirty="0" smtClean="0">
                <a:latin typeface="Arial Black" pitchFamily="34" charset="0"/>
              </a:rPr>
              <a:t/>
            </a:r>
            <a:br>
              <a:rPr lang="en-GB" dirty="0" smtClean="0">
                <a:latin typeface="Arial Black" pitchFamily="34" charset="0"/>
              </a:rPr>
            </a:br>
            <a:endParaRPr lang="en-GB" dirty="0">
              <a:latin typeface="Arial Black" pitchFamily="34" charset="0"/>
            </a:endParaRPr>
          </a:p>
        </p:txBody>
      </p:sp>
      <p:sp>
        <p:nvSpPr>
          <p:cNvPr id="3" name="Content Placeholder 2"/>
          <p:cNvSpPr>
            <a:spLocks noGrp="1"/>
          </p:cNvSpPr>
          <p:nvPr>
            <p:ph idx="1"/>
          </p:nvPr>
        </p:nvSpPr>
        <p:spPr>
          <a:xfrm>
            <a:off x="457200" y="1783357"/>
            <a:ext cx="8229600" cy="4525963"/>
          </a:xfrm>
        </p:spPr>
        <p:txBody>
          <a:bodyPr>
            <a:normAutofit fontScale="77500" lnSpcReduction="20000"/>
          </a:bodyPr>
          <a:lstStyle/>
          <a:p>
            <a:pPr algn="just">
              <a:buNone/>
            </a:pPr>
            <a:r>
              <a:rPr lang="en-GB" b="1" dirty="0" smtClean="0">
                <a:latin typeface="Tahoma" pitchFamily="34" charset="0"/>
                <a:ea typeface="Tahoma" pitchFamily="34" charset="0"/>
                <a:cs typeface="Tahoma" pitchFamily="34" charset="0"/>
              </a:rPr>
              <a:t>	Cassava</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cassava chips to be used by flour mills and feed mills and chemical factories for producing flour, livestock feeds and ethanol/alcohol.</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starch for textile companies, pharmaceutical companies and beverage companies.</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traditional food products such as </a:t>
            </a:r>
            <a:r>
              <a:rPr lang="en-GB" dirty="0" err="1">
                <a:latin typeface="Tahoma" pitchFamily="34" charset="0"/>
                <a:ea typeface="Tahoma" pitchFamily="34" charset="0"/>
                <a:cs typeface="Tahoma" pitchFamily="34" charset="0"/>
              </a:rPr>
              <a:t>gari</a:t>
            </a:r>
            <a:r>
              <a:rPr lang="en-GB" dirty="0">
                <a:latin typeface="Tahoma" pitchFamily="34" charset="0"/>
                <a:ea typeface="Tahoma" pitchFamily="34" charset="0"/>
                <a:cs typeface="Tahoma" pitchFamily="34" charset="0"/>
              </a:rPr>
              <a:t>, </a:t>
            </a:r>
            <a:r>
              <a:rPr lang="en-GB" dirty="0" err="1">
                <a:latin typeface="Tahoma" pitchFamily="34" charset="0"/>
                <a:ea typeface="Tahoma" pitchFamily="34" charset="0"/>
                <a:cs typeface="Tahoma" pitchFamily="34" charset="0"/>
              </a:rPr>
              <a:t>lafun</a:t>
            </a:r>
            <a:r>
              <a:rPr lang="en-GB" dirty="0">
                <a:latin typeface="Tahoma" pitchFamily="34" charset="0"/>
                <a:ea typeface="Tahoma" pitchFamily="34" charset="0"/>
                <a:cs typeface="Tahoma" pitchFamily="34" charset="0"/>
              </a:rPr>
              <a:t> and </a:t>
            </a:r>
            <a:r>
              <a:rPr lang="en-GB" dirty="0" err="1">
                <a:latin typeface="Tahoma" pitchFamily="34" charset="0"/>
                <a:ea typeface="Tahoma" pitchFamily="34" charset="0"/>
                <a:cs typeface="Tahoma" pitchFamily="34" charset="0"/>
              </a:rPr>
              <a:t>fufu</a:t>
            </a:r>
            <a:r>
              <a:rPr lang="en-GB" dirty="0">
                <a:latin typeface="Tahoma" pitchFamily="34" charset="0"/>
                <a:ea typeface="Tahoma" pitchFamily="34" charset="0"/>
                <a:cs typeface="Tahoma" pitchFamily="34" charset="0"/>
              </a:rPr>
              <a:t>.</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animal feed.</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OPPORTUNITIES </a:t>
            </a:r>
            <a:r>
              <a:rPr lang="en-GB" b="1" dirty="0" err="1" smtClean="0">
                <a:latin typeface="Arial Black" pitchFamily="34" charset="0"/>
              </a:rPr>
              <a:t>IN</a:t>
            </a:r>
            <a:r>
              <a:rPr lang="en-GB" b="1" dirty="0" smtClean="0">
                <a:latin typeface="Arial Black" pitchFamily="34" charset="0"/>
              </a:rPr>
              <a:t> AGRO PROCESSING (2)</a:t>
            </a:r>
            <a:endParaRPr lang="en-GB" dirty="0"/>
          </a:p>
        </p:txBody>
      </p:sp>
      <p:sp>
        <p:nvSpPr>
          <p:cNvPr id="3" name="Content Placeholder 2"/>
          <p:cNvSpPr>
            <a:spLocks noGrp="1"/>
          </p:cNvSpPr>
          <p:nvPr>
            <p:ph idx="1"/>
          </p:nvPr>
        </p:nvSpPr>
        <p:spPr>
          <a:xfrm>
            <a:off x="457200" y="1528192"/>
            <a:ext cx="8229600" cy="4781128"/>
          </a:xfrm>
        </p:spPr>
        <p:txBody>
          <a:bodyPr>
            <a:noAutofit/>
          </a:bodyPr>
          <a:lstStyle/>
          <a:p>
            <a:pPr algn="just">
              <a:buNone/>
            </a:pPr>
            <a:r>
              <a:rPr lang="en-GB" sz="2050" b="1" dirty="0" smtClean="0">
                <a:latin typeface="Tahoma" pitchFamily="34" charset="0"/>
                <a:ea typeface="Tahoma" pitchFamily="34" charset="0"/>
                <a:cs typeface="Tahoma" pitchFamily="34" charset="0"/>
              </a:rPr>
              <a:t>	Yam</a:t>
            </a:r>
            <a:endParaRPr lang="en-GB" sz="2050" dirty="0">
              <a:latin typeface="Tahoma" pitchFamily="34" charset="0"/>
              <a:ea typeface="Tahoma" pitchFamily="34" charset="0"/>
              <a:cs typeface="Tahoma" pitchFamily="34" charset="0"/>
            </a:endParaRPr>
          </a:p>
          <a:p>
            <a:pPr lvl="0" algn="just"/>
            <a:r>
              <a:rPr lang="en-GB" sz="2050" dirty="0">
                <a:latin typeface="Tahoma" pitchFamily="34" charset="0"/>
                <a:ea typeface="Tahoma" pitchFamily="34" charset="0"/>
                <a:cs typeface="Tahoma" pitchFamily="34" charset="0"/>
              </a:rPr>
              <a:t>Production of yam chips, yam flour, </a:t>
            </a:r>
            <a:r>
              <a:rPr lang="en-GB" sz="2050" dirty="0" err="1">
                <a:latin typeface="Tahoma" pitchFamily="34" charset="0"/>
                <a:ea typeface="Tahoma" pitchFamily="34" charset="0"/>
                <a:cs typeface="Tahoma" pitchFamily="34" charset="0"/>
              </a:rPr>
              <a:t>poundo</a:t>
            </a:r>
            <a:r>
              <a:rPr lang="en-GB" sz="2050" dirty="0">
                <a:latin typeface="Tahoma" pitchFamily="34" charset="0"/>
                <a:ea typeface="Tahoma" pitchFamily="34" charset="0"/>
                <a:cs typeface="Tahoma" pitchFamily="34" charset="0"/>
              </a:rPr>
              <a:t> yam</a:t>
            </a:r>
            <a:r>
              <a:rPr lang="en-GB" sz="2050" dirty="0" smtClean="0">
                <a:latin typeface="Tahoma" pitchFamily="34" charset="0"/>
                <a:ea typeface="Tahoma" pitchFamily="34" charset="0"/>
                <a:cs typeface="Tahoma" pitchFamily="34" charset="0"/>
              </a:rPr>
              <a:t>.</a:t>
            </a:r>
            <a:endParaRPr lang="en-GB" sz="2050" dirty="0">
              <a:latin typeface="Tahoma" pitchFamily="34" charset="0"/>
              <a:ea typeface="Tahoma" pitchFamily="34" charset="0"/>
              <a:cs typeface="Tahoma" pitchFamily="34" charset="0"/>
            </a:endParaRPr>
          </a:p>
          <a:p>
            <a:pPr lvl="0" algn="just"/>
            <a:r>
              <a:rPr lang="en-GB" sz="2050" dirty="0">
                <a:latin typeface="Tahoma" pitchFamily="34" charset="0"/>
                <a:ea typeface="Tahoma" pitchFamily="34" charset="0"/>
                <a:cs typeface="Tahoma" pitchFamily="34" charset="0"/>
              </a:rPr>
              <a:t>Production of plantain chips, plantain flakes, plantain flour.</a:t>
            </a:r>
          </a:p>
          <a:p>
            <a:pPr algn="just"/>
            <a:endParaRPr lang="en-GB" sz="2050" dirty="0">
              <a:latin typeface="Tahoma" pitchFamily="34" charset="0"/>
              <a:ea typeface="Tahoma" pitchFamily="34" charset="0"/>
              <a:cs typeface="Tahoma" pitchFamily="34" charset="0"/>
            </a:endParaRPr>
          </a:p>
          <a:p>
            <a:pPr algn="just">
              <a:buNone/>
            </a:pPr>
            <a:r>
              <a:rPr lang="en-GB" sz="2050" b="1" dirty="0" smtClean="0">
                <a:latin typeface="Tahoma" pitchFamily="34" charset="0"/>
                <a:ea typeface="Tahoma" pitchFamily="34" charset="0"/>
                <a:cs typeface="Tahoma" pitchFamily="34" charset="0"/>
              </a:rPr>
              <a:t>	Maize</a:t>
            </a:r>
            <a:endParaRPr lang="en-GB" sz="2050" dirty="0">
              <a:latin typeface="Tahoma" pitchFamily="34" charset="0"/>
              <a:ea typeface="Tahoma" pitchFamily="34" charset="0"/>
              <a:cs typeface="Tahoma" pitchFamily="34" charset="0"/>
            </a:endParaRPr>
          </a:p>
          <a:p>
            <a:pPr lvl="0" algn="just"/>
            <a:r>
              <a:rPr lang="en-GB" sz="2050" dirty="0">
                <a:latin typeface="Tahoma" pitchFamily="34" charset="0"/>
                <a:ea typeface="Tahoma" pitchFamily="34" charset="0"/>
                <a:cs typeface="Tahoma" pitchFamily="34" charset="0"/>
              </a:rPr>
              <a:t>Maize processing, production of Corn flour, livestock feeds.</a:t>
            </a:r>
          </a:p>
          <a:p>
            <a:pPr algn="just"/>
            <a:endParaRPr lang="en-GB" sz="2050" dirty="0">
              <a:latin typeface="Tahoma" pitchFamily="34" charset="0"/>
              <a:ea typeface="Tahoma" pitchFamily="34" charset="0"/>
              <a:cs typeface="Tahoma" pitchFamily="34" charset="0"/>
            </a:endParaRPr>
          </a:p>
          <a:p>
            <a:pPr algn="just">
              <a:buNone/>
            </a:pPr>
            <a:r>
              <a:rPr lang="en-GB" sz="2050" b="1" dirty="0" smtClean="0">
                <a:latin typeface="Tahoma" pitchFamily="34" charset="0"/>
                <a:ea typeface="Tahoma" pitchFamily="34" charset="0"/>
                <a:cs typeface="Tahoma" pitchFamily="34" charset="0"/>
              </a:rPr>
              <a:t>	Fruits</a:t>
            </a:r>
            <a:endParaRPr lang="en-GB" sz="2050" dirty="0">
              <a:latin typeface="Tahoma" pitchFamily="34" charset="0"/>
              <a:ea typeface="Tahoma" pitchFamily="34" charset="0"/>
              <a:cs typeface="Tahoma" pitchFamily="34" charset="0"/>
            </a:endParaRPr>
          </a:p>
          <a:p>
            <a:pPr lvl="0" algn="just"/>
            <a:r>
              <a:rPr lang="en-GB" sz="2050" dirty="0">
                <a:latin typeface="Tahoma" pitchFamily="34" charset="0"/>
                <a:ea typeface="Tahoma" pitchFamily="34" charset="0"/>
                <a:cs typeface="Tahoma" pitchFamily="34" charset="0"/>
              </a:rPr>
              <a:t>Mango, Citrus, Pineapple, Tomato, (juice, concentrate, paste, jam</a:t>
            </a:r>
            <a:r>
              <a:rPr lang="en-GB" sz="2050" dirty="0" smtClean="0">
                <a:latin typeface="Tahoma" pitchFamily="34" charset="0"/>
                <a:ea typeface="Tahoma" pitchFamily="34" charset="0"/>
                <a:cs typeface="Tahoma" pitchFamily="34" charset="0"/>
              </a:rPr>
              <a:t>.)</a:t>
            </a:r>
          </a:p>
          <a:p>
            <a:pPr lvl="0" algn="just"/>
            <a:endParaRPr lang="en-GB" sz="2050" dirty="0">
              <a:latin typeface="Tahoma" pitchFamily="34" charset="0"/>
              <a:ea typeface="Tahoma" pitchFamily="34" charset="0"/>
              <a:cs typeface="Tahoma" pitchFamily="34" charset="0"/>
            </a:endParaRPr>
          </a:p>
          <a:p>
            <a:pPr algn="just">
              <a:buNone/>
            </a:pPr>
            <a:r>
              <a:rPr lang="en-GB" sz="2050" b="1" dirty="0" smtClean="0">
                <a:latin typeface="Tahoma" pitchFamily="34" charset="0"/>
                <a:ea typeface="Tahoma" pitchFamily="34" charset="0"/>
                <a:cs typeface="Tahoma" pitchFamily="34" charset="0"/>
              </a:rPr>
              <a:t>	Oil </a:t>
            </a:r>
            <a:r>
              <a:rPr lang="en-GB" sz="2050" b="1" dirty="0">
                <a:latin typeface="Tahoma" pitchFamily="34" charset="0"/>
                <a:ea typeface="Tahoma" pitchFamily="34" charset="0"/>
                <a:cs typeface="Tahoma" pitchFamily="34" charset="0"/>
              </a:rPr>
              <a:t>Palm</a:t>
            </a:r>
            <a:endParaRPr lang="en-GB" sz="2050" dirty="0">
              <a:latin typeface="Tahoma" pitchFamily="34" charset="0"/>
              <a:ea typeface="Tahoma" pitchFamily="34" charset="0"/>
              <a:cs typeface="Tahoma" pitchFamily="34" charset="0"/>
            </a:endParaRPr>
          </a:p>
          <a:p>
            <a:pPr algn="just"/>
            <a:r>
              <a:rPr lang="en-GB" sz="2050" dirty="0">
                <a:latin typeface="Tahoma" pitchFamily="34" charset="0"/>
                <a:ea typeface="Tahoma" pitchFamily="34" charset="0"/>
                <a:cs typeface="Tahoma" pitchFamily="34" charset="0"/>
              </a:rPr>
              <a:t>Production of Palm oil, Bleached oil, Palm Kernel Oil for domestic and industrial </a:t>
            </a:r>
            <a:r>
              <a:rPr lang="en-GB" sz="2050" dirty="0" smtClean="0">
                <a:latin typeface="Tahoma" pitchFamily="34" charset="0"/>
                <a:ea typeface="Tahoma" pitchFamily="34" charset="0"/>
                <a:cs typeface="Tahoma" pitchFamily="34" charset="0"/>
              </a:rPr>
              <a:t>use.</a:t>
            </a:r>
            <a:endParaRPr lang="en-GB" sz="2050" dirty="0">
              <a:latin typeface="Tahoma" pitchFamily="34" charset="0"/>
              <a:ea typeface="Tahoma" pitchFamily="34" charset="0"/>
              <a:cs typeface="Tahom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OPPORTUNITIES </a:t>
            </a:r>
            <a:r>
              <a:rPr lang="en-GB" b="1" dirty="0" err="1" smtClean="0">
                <a:latin typeface="Arial Black" pitchFamily="34" charset="0"/>
              </a:rPr>
              <a:t>IN</a:t>
            </a:r>
            <a:r>
              <a:rPr lang="en-GB" b="1" dirty="0" smtClean="0">
                <a:latin typeface="Arial Black" pitchFamily="34" charset="0"/>
              </a:rPr>
              <a:t> AGRO PROCESSING (3)</a:t>
            </a:r>
            <a:endParaRPr lang="en-GB" dirty="0"/>
          </a:p>
        </p:txBody>
      </p:sp>
      <p:sp>
        <p:nvSpPr>
          <p:cNvPr id="3" name="Content Placeholder 2"/>
          <p:cNvSpPr>
            <a:spLocks noGrp="1"/>
          </p:cNvSpPr>
          <p:nvPr>
            <p:ph idx="1"/>
          </p:nvPr>
        </p:nvSpPr>
        <p:spPr>
          <a:xfrm>
            <a:off x="457200" y="1600200"/>
            <a:ext cx="8229600" cy="4709120"/>
          </a:xfrm>
        </p:spPr>
        <p:txBody>
          <a:bodyPr>
            <a:normAutofit fontScale="62500" lnSpcReduction="20000"/>
          </a:bodyPr>
          <a:lstStyle/>
          <a:p>
            <a:pPr algn="just">
              <a:buNone/>
            </a:pPr>
            <a:r>
              <a:rPr lang="en-GB" b="1" dirty="0" smtClean="0">
                <a:latin typeface="Tahoma" pitchFamily="34" charset="0"/>
                <a:ea typeface="Tahoma" pitchFamily="34" charset="0"/>
                <a:cs typeface="Tahoma" pitchFamily="34" charset="0"/>
              </a:rPr>
              <a:t>	Cocoa </a:t>
            </a:r>
            <a:r>
              <a:rPr lang="en-GB" b="1" dirty="0">
                <a:latin typeface="Tahoma" pitchFamily="34" charset="0"/>
                <a:ea typeface="Tahoma" pitchFamily="34" charset="0"/>
                <a:cs typeface="Tahoma" pitchFamily="34" charset="0"/>
              </a:rPr>
              <a:t>beans</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Cocoa Powder, Cocoa Butter, Cocoa Cake, Cocoa wine, Soap, Livestock Feed.</a:t>
            </a:r>
          </a:p>
          <a:p>
            <a:pPr algn="just"/>
            <a:endParaRPr lang="en-GB" dirty="0">
              <a:latin typeface="Tahoma" pitchFamily="34" charset="0"/>
              <a:ea typeface="Tahoma" pitchFamily="34" charset="0"/>
              <a:cs typeface="Tahoma" pitchFamily="34" charset="0"/>
            </a:endParaRPr>
          </a:p>
          <a:p>
            <a:pPr algn="just">
              <a:buNone/>
            </a:pPr>
            <a:r>
              <a:rPr lang="en-GB" b="1" dirty="0" smtClean="0">
                <a:latin typeface="Tahoma" pitchFamily="34" charset="0"/>
                <a:ea typeface="Tahoma" pitchFamily="34" charset="0"/>
                <a:cs typeface="Tahoma" pitchFamily="34" charset="0"/>
              </a:rPr>
              <a:t>	Soybean</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Soymilk, Soy Cheese, Baby Food, Soy seasoning.</a:t>
            </a:r>
          </a:p>
          <a:p>
            <a:pPr algn="just">
              <a:buNone/>
            </a:pPr>
            <a:r>
              <a:rPr lang="en-GB" b="1" dirty="0">
                <a:latin typeface="Tahoma" pitchFamily="34" charset="0"/>
                <a:ea typeface="Tahoma" pitchFamily="34" charset="0"/>
                <a:cs typeface="Tahoma" pitchFamily="34" charset="0"/>
              </a:rPr>
              <a:t> </a:t>
            </a:r>
            <a:endParaRPr lang="en-GB" dirty="0">
              <a:latin typeface="Tahoma" pitchFamily="34" charset="0"/>
              <a:ea typeface="Tahoma" pitchFamily="34" charset="0"/>
              <a:cs typeface="Tahoma" pitchFamily="34" charset="0"/>
            </a:endParaRPr>
          </a:p>
          <a:p>
            <a:pPr algn="just">
              <a:buNone/>
            </a:pPr>
            <a:r>
              <a:rPr lang="en-GB" b="1" dirty="0" smtClean="0">
                <a:latin typeface="Tahoma" pitchFamily="34" charset="0"/>
                <a:ea typeface="Tahoma" pitchFamily="34" charset="0"/>
                <a:cs typeface="Tahoma" pitchFamily="34" charset="0"/>
              </a:rPr>
              <a:t>	Fish/Livestock</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frozen fish, dry roasted fish, meat and dairy </a:t>
            </a:r>
            <a:r>
              <a:rPr lang="en-GB" dirty="0" smtClean="0">
                <a:latin typeface="Tahoma" pitchFamily="34" charset="0"/>
                <a:ea typeface="Tahoma" pitchFamily="34" charset="0"/>
                <a:cs typeface="Tahoma" pitchFamily="34" charset="0"/>
              </a:rPr>
              <a:t>products.</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livestock feed.</a:t>
            </a:r>
          </a:p>
          <a:p>
            <a:pPr algn="just"/>
            <a:endParaRPr lang="en-GB" dirty="0">
              <a:latin typeface="Tahoma" pitchFamily="34" charset="0"/>
              <a:ea typeface="Tahoma" pitchFamily="34" charset="0"/>
              <a:cs typeface="Tahoma" pitchFamily="34" charset="0"/>
            </a:endParaRPr>
          </a:p>
          <a:p>
            <a:pPr algn="just">
              <a:buNone/>
            </a:pPr>
            <a:r>
              <a:rPr lang="en-GB" b="1" dirty="0" smtClean="0">
                <a:latin typeface="Tahoma" pitchFamily="34" charset="0"/>
                <a:ea typeface="Tahoma" pitchFamily="34" charset="0"/>
                <a:cs typeface="Tahoma" pitchFamily="34" charset="0"/>
              </a:rPr>
              <a:t>	Forest </a:t>
            </a:r>
            <a:r>
              <a:rPr lang="en-GB" b="1" dirty="0">
                <a:latin typeface="Tahoma" pitchFamily="34" charset="0"/>
                <a:ea typeface="Tahoma" pitchFamily="34" charset="0"/>
                <a:cs typeface="Tahoma" pitchFamily="34" charset="0"/>
              </a:rPr>
              <a:t>Products</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Sawmilling, honey processing, mushroom processing, production of charcoal (for fuel</a:t>
            </a:r>
            <a:r>
              <a:rPr lang="en-GB" dirty="0" smtClean="0">
                <a:latin typeface="Tahoma" pitchFamily="34" charset="0"/>
                <a:ea typeface="Tahoma" pitchFamily="34" charset="0"/>
                <a:cs typeface="Tahoma" pitchFamily="34" charset="0"/>
              </a:rPr>
              <a:t>).</a:t>
            </a:r>
            <a:endParaRPr lang="en-GB" dirty="0">
              <a:latin typeface="Tahoma" pitchFamily="34" charset="0"/>
              <a:ea typeface="Tahoma" pitchFamily="34" charset="0"/>
              <a:cs typeface="Tahoma"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Black" pitchFamily="34" charset="0"/>
              </a:rPr>
              <a:t>AGRO PROCESSING</a:t>
            </a:r>
            <a:endParaRPr lang="en-GB" dirty="0"/>
          </a:p>
        </p:txBody>
      </p:sp>
      <p:sp>
        <p:nvSpPr>
          <p:cNvPr id="3" name="Content Placeholder 2"/>
          <p:cNvSpPr>
            <a:spLocks noGrp="1"/>
          </p:cNvSpPr>
          <p:nvPr>
            <p:ph idx="1"/>
          </p:nvPr>
        </p:nvSpPr>
        <p:spPr/>
        <p:txBody>
          <a:bodyPr>
            <a:normAutofit fontScale="92500" lnSpcReduction="10000"/>
          </a:bodyPr>
          <a:lstStyle/>
          <a:p>
            <a:pPr algn="just">
              <a:buNone/>
            </a:pPr>
            <a:r>
              <a:rPr lang="en-GB" b="1" dirty="0" smtClean="0">
                <a:latin typeface="Tahoma" pitchFamily="34" charset="0"/>
                <a:ea typeface="Tahoma" pitchFamily="34" charset="0"/>
                <a:cs typeface="Tahoma" pitchFamily="34" charset="0"/>
              </a:rPr>
              <a:t>	Juice Bar</a:t>
            </a:r>
            <a:endParaRPr lang="en-GB" dirty="0" smtClean="0">
              <a:latin typeface="Tahoma" pitchFamily="34" charset="0"/>
              <a:ea typeface="Tahoma" pitchFamily="34" charset="0"/>
              <a:cs typeface="Tahoma" pitchFamily="34" charset="0"/>
            </a:endParaRPr>
          </a:p>
          <a:p>
            <a:pPr algn="just"/>
            <a:r>
              <a:rPr lang="en-GB" dirty="0" smtClean="0">
                <a:latin typeface="Tahoma" pitchFamily="34" charset="0"/>
                <a:ea typeface="Tahoma" pitchFamily="34" charset="0"/>
                <a:cs typeface="Tahoma" pitchFamily="34" charset="0"/>
              </a:rPr>
              <a:t>Franchises Available? Yes</a:t>
            </a:r>
          </a:p>
          <a:p>
            <a:pPr algn="just"/>
            <a:endParaRPr lang="en-GB" dirty="0" smtClean="0">
              <a:latin typeface="Tahoma" pitchFamily="34" charset="0"/>
              <a:ea typeface="Tahoma" pitchFamily="34" charset="0"/>
              <a:cs typeface="Tahoma" pitchFamily="34" charset="0"/>
            </a:endParaRPr>
          </a:p>
          <a:p>
            <a:pPr algn="just">
              <a:buNone/>
            </a:pPr>
            <a:r>
              <a:rPr lang="en-GB" dirty="0" smtClean="0">
                <a:latin typeface="Tahoma" pitchFamily="34" charset="0"/>
                <a:ea typeface="Tahoma" pitchFamily="34" charset="0"/>
                <a:cs typeface="Tahoma" pitchFamily="34" charset="0"/>
              </a:rPr>
              <a:t>	Business Overview</a:t>
            </a:r>
          </a:p>
          <a:p>
            <a:pPr algn="just"/>
            <a:r>
              <a:rPr lang="en-GB" dirty="0" smtClean="0">
                <a:latin typeface="Tahoma" pitchFamily="34" charset="0"/>
                <a:ea typeface="Tahoma" pitchFamily="34" charset="0"/>
                <a:cs typeface="Tahoma" pitchFamily="34" charset="0"/>
              </a:rPr>
              <a:t>A juice bar that serves customers fresh-squeezed fruit juice drinks and </a:t>
            </a:r>
            <a:r>
              <a:rPr lang="en-GB" dirty="0" err="1" smtClean="0">
                <a:latin typeface="Tahoma" pitchFamily="34" charset="0"/>
                <a:ea typeface="Tahoma" pitchFamily="34" charset="0"/>
                <a:cs typeface="Tahoma" pitchFamily="34" charset="0"/>
              </a:rPr>
              <a:t>smoothies</a:t>
            </a:r>
            <a:r>
              <a:rPr lang="en-GB" dirty="0" smtClean="0">
                <a:latin typeface="Tahoma" pitchFamily="34" charset="0"/>
                <a:ea typeface="Tahoma" pitchFamily="34" charset="0"/>
                <a:cs typeface="Tahoma" pitchFamily="34" charset="0"/>
              </a:rPr>
              <a:t> is a fantastic new business enterprise to put into action, as more and more people are striving to lead healthier lifestyles.</a:t>
            </a:r>
            <a:endParaRPr lang="en-GB" dirty="0">
              <a:latin typeface="Tahoma" pitchFamily="34" charset="0"/>
              <a:ea typeface="Tahoma" pitchFamily="34" charset="0"/>
              <a:cs typeface="Tahom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CHALLENGES </a:t>
            </a:r>
            <a:r>
              <a:rPr lang="en-GB" b="1" dirty="0" err="1" smtClean="0">
                <a:latin typeface="Arial Black" pitchFamily="34" charset="0"/>
              </a:rPr>
              <a:t>IN</a:t>
            </a:r>
            <a:r>
              <a:rPr lang="en-GB" b="1" dirty="0" smtClean="0">
                <a:latin typeface="Arial Black" pitchFamily="34" charset="0"/>
              </a:rPr>
              <a:t> AGRO PROCESSING</a:t>
            </a:r>
            <a:endParaRPr lang="en-GB" dirty="0">
              <a:latin typeface="Arial Black" pitchFamily="34" charset="0"/>
            </a:endParaRPr>
          </a:p>
        </p:txBody>
      </p:sp>
      <p:sp>
        <p:nvSpPr>
          <p:cNvPr id="3" name="Content Placeholder 2"/>
          <p:cNvSpPr>
            <a:spLocks noGrp="1"/>
          </p:cNvSpPr>
          <p:nvPr>
            <p:ph idx="1"/>
          </p:nvPr>
        </p:nvSpPr>
        <p:spPr>
          <a:xfrm>
            <a:off x="457200" y="1772816"/>
            <a:ext cx="8229600" cy="4353347"/>
          </a:xfrm>
        </p:spPr>
        <p:txBody>
          <a:bodyPr/>
          <a:lstStyle/>
          <a:p>
            <a:pPr lvl="0"/>
            <a:r>
              <a:rPr lang="en-GB" dirty="0" smtClean="0">
                <a:latin typeface="Tahoma" pitchFamily="34" charset="0"/>
                <a:ea typeface="Tahoma" pitchFamily="34" charset="0"/>
                <a:cs typeface="Tahoma" pitchFamily="34" charset="0"/>
              </a:rPr>
              <a:t>Poor </a:t>
            </a:r>
            <a:r>
              <a:rPr lang="en-GB" dirty="0">
                <a:latin typeface="Tahoma" pitchFamily="34" charset="0"/>
                <a:ea typeface="Tahoma" pitchFamily="34" charset="0"/>
                <a:cs typeface="Tahoma" pitchFamily="34" charset="0"/>
              </a:rPr>
              <a:t>post-harvest management</a:t>
            </a:r>
            <a:r>
              <a:rPr lang="en-GB" dirty="0" smtClean="0">
                <a:latin typeface="Tahoma" pitchFamily="34" charset="0"/>
                <a:ea typeface="Tahoma" pitchFamily="34" charset="0"/>
                <a:cs typeface="Tahoma" pitchFamily="34" charset="0"/>
              </a:rPr>
              <a:t>.</a:t>
            </a:r>
          </a:p>
          <a:p>
            <a:pPr lvl="0"/>
            <a:endParaRPr lang="en-GB" dirty="0">
              <a:latin typeface="Tahoma" pitchFamily="34" charset="0"/>
              <a:ea typeface="Tahoma" pitchFamily="34" charset="0"/>
              <a:cs typeface="Tahoma" pitchFamily="34" charset="0"/>
            </a:endParaRPr>
          </a:p>
          <a:p>
            <a:pPr lvl="0"/>
            <a:r>
              <a:rPr lang="en-GB" dirty="0">
                <a:latin typeface="Tahoma" pitchFamily="34" charset="0"/>
                <a:ea typeface="Tahoma" pitchFamily="34" charset="0"/>
                <a:cs typeface="Tahoma" pitchFamily="34" charset="0"/>
              </a:rPr>
              <a:t>Lack of local storage and processing.</a:t>
            </a:r>
          </a:p>
          <a:p>
            <a:endParaRPr lang="en-GB" dirty="0">
              <a:latin typeface="Tahoma" pitchFamily="34" charset="0"/>
              <a:ea typeface="Tahoma" pitchFamily="34" charset="0"/>
              <a:cs typeface="Tahom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GB" sz="4000" dirty="0" smtClean="0">
                <a:latin typeface="Arial Black" pitchFamily="34" charset="0"/>
              </a:rPr>
              <a:t>BUSINESS OPPORTUNITIES </a:t>
            </a:r>
            <a:r>
              <a:rPr lang="en-GB" sz="4000" dirty="0" err="1" smtClean="0">
                <a:latin typeface="Arial Black" pitchFamily="34" charset="0"/>
              </a:rPr>
              <a:t>IN</a:t>
            </a:r>
            <a:r>
              <a:rPr lang="en-GB" sz="4000" dirty="0" smtClean="0">
                <a:latin typeface="Arial Black" pitchFamily="34" charset="0"/>
              </a:rPr>
              <a:t> THE AGRO ALLIED VALUE CHAIN:</a:t>
            </a:r>
          </a:p>
          <a:p>
            <a:pPr algn="ctr">
              <a:buNone/>
            </a:pPr>
            <a:endParaRPr lang="en-GB" sz="4000" dirty="0" smtClean="0">
              <a:latin typeface="Arial Black" pitchFamily="34" charset="0"/>
            </a:endParaRPr>
          </a:p>
          <a:p>
            <a:pPr algn="ctr">
              <a:buNone/>
            </a:pPr>
            <a:r>
              <a:rPr lang="en-GB" sz="4000" dirty="0" smtClean="0">
                <a:latin typeface="Arial Black" pitchFamily="34" charset="0"/>
              </a:rPr>
              <a:t>AGRO DEALERSHIP</a:t>
            </a:r>
            <a:endParaRPr lang="en-GB" sz="4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b="1" dirty="0" smtClean="0">
                <a:latin typeface="Arial Black" pitchFamily="34" charset="0"/>
              </a:rPr>
              <a:t>OPPORTUNITIES </a:t>
            </a:r>
            <a:r>
              <a:rPr lang="en-GB" b="1" dirty="0" err="1" smtClean="0">
                <a:latin typeface="Arial Black" pitchFamily="34" charset="0"/>
              </a:rPr>
              <a:t>IN</a:t>
            </a:r>
            <a:r>
              <a:rPr lang="en-GB" b="1" dirty="0" smtClean="0">
                <a:latin typeface="Arial Black" pitchFamily="34" charset="0"/>
              </a:rPr>
              <a:t> AGRO DEALERSHIP</a:t>
            </a:r>
            <a:endParaRPr lang="en-GB" dirty="0">
              <a:latin typeface="Arial Black" pitchFamily="34" charset="0"/>
            </a:endParaRPr>
          </a:p>
        </p:txBody>
      </p:sp>
      <p:sp>
        <p:nvSpPr>
          <p:cNvPr id="3" name="Content Placeholder 2"/>
          <p:cNvSpPr>
            <a:spLocks noGrp="1"/>
          </p:cNvSpPr>
          <p:nvPr>
            <p:ph idx="1"/>
          </p:nvPr>
        </p:nvSpPr>
        <p:spPr/>
        <p:txBody>
          <a:bodyPr>
            <a:normAutofit lnSpcReduction="10000"/>
          </a:bodyPr>
          <a:lstStyle/>
          <a:p>
            <a:pPr lvl="0" algn="just"/>
            <a:r>
              <a:rPr lang="en-GB" dirty="0" smtClean="0">
                <a:latin typeface="Tahoma" pitchFamily="34" charset="0"/>
                <a:ea typeface="Tahoma" pitchFamily="34" charset="0"/>
                <a:cs typeface="Tahoma" pitchFamily="34" charset="0"/>
              </a:rPr>
              <a:t>Supplying foodstuff and other agro-allied products to restaurants</a:t>
            </a:r>
            <a:r>
              <a:rPr lang="en-GB" dirty="0">
                <a:latin typeface="Tahoma" pitchFamily="34" charset="0"/>
                <a:ea typeface="Tahoma" pitchFamily="34" charset="0"/>
                <a:cs typeface="Tahoma" pitchFamily="34" charset="0"/>
              </a:rPr>
              <a:t>, hotels, schools </a:t>
            </a:r>
            <a:r>
              <a:rPr lang="en-GB" dirty="0" smtClean="0">
                <a:latin typeface="Tahoma" pitchFamily="34" charset="0"/>
                <a:ea typeface="Tahoma" pitchFamily="34" charset="0"/>
                <a:cs typeface="Tahoma" pitchFamily="34" charset="0"/>
              </a:rPr>
              <a:t>etc.</a:t>
            </a:r>
            <a:endParaRPr lang="en-GB" dirty="0">
              <a:latin typeface="Tahoma" pitchFamily="34" charset="0"/>
              <a:ea typeface="Tahoma" pitchFamily="34" charset="0"/>
              <a:cs typeface="Tahoma" pitchFamily="34" charset="0"/>
            </a:endParaRP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Selling </a:t>
            </a:r>
            <a:r>
              <a:rPr lang="en-GB" dirty="0" smtClean="0">
                <a:latin typeface="Tahoma" pitchFamily="34" charset="0"/>
                <a:ea typeface="Tahoma" pitchFamily="34" charset="0"/>
                <a:cs typeface="Tahoma" pitchFamily="34" charset="0"/>
              </a:rPr>
              <a:t>of raw </a:t>
            </a:r>
            <a:r>
              <a:rPr lang="en-GB" dirty="0">
                <a:latin typeface="Tahoma" pitchFamily="34" charset="0"/>
                <a:ea typeface="Tahoma" pitchFamily="34" charset="0"/>
                <a:cs typeface="Tahoma" pitchFamily="34" charset="0"/>
              </a:rPr>
              <a:t>materials and intermediate products to </a:t>
            </a:r>
            <a:r>
              <a:rPr lang="en-GB" dirty="0" smtClean="0">
                <a:latin typeface="Tahoma" pitchFamily="34" charset="0"/>
                <a:ea typeface="Tahoma" pitchFamily="34" charset="0"/>
                <a:cs typeface="Tahoma" pitchFamily="34" charset="0"/>
              </a:rPr>
              <a:t>factories.</a:t>
            </a:r>
          </a:p>
          <a:p>
            <a:pPr lvl="0" algn="just"/>
            <a:endParaRPr lang="en-GB" dirty="0">
              <a:latin typeface="Tahoma" pitchFamily="34" charset="0"/>
              <a:ea typeface="Tahoma" pitchFamily="34" charset="0"/>
              <a:cs typeface="Tahoma" pitchFamily="34" charset="0"/>
            </a:endParaRPr>
          </a:p>
          <a:p>
            <a:pPr lvl="0" algn="just"/>
            <a:r>
              <a:rPr lang="en-GB" dirty="0" smtClean="0">
                <a:latin typeface="Tahoma" pitchFamily="34" charset="0"/>
                <a:ea typeface="Tahoma" pitchFamily="34" charset="0"/>
                <a:cs typeface="Tahoma" pitchFamily="34" charset="0"/>
              </a:rPr>
              <a:t>Supplying flowers for ceremonies, events and other purposes.</a:t>
            </a:r>
            <a:endParaRPr lang="en-GB" dirty="0">
              <a:latin typeface="Tahoma" pitchFamily="34" charset="0"/>
              <a:ea typeface="Tahoma" pitchFamily="34" charset="0"/>
              <a:cs typeface="Tahom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fontScale="90000"/>
          </a:bodyPr>
          <a:lstStyle/>
          <a:p>
            <a:r>
              <a:rPr lang="en-GB" b="1" dirty="0" smtClean="0">
                <a:latin typeface="Arial Black" pitchFamily="34" charset="0"/>
              </a:rPr>
              <a:t>THE VALUE CHAIN </a:t>
            </a:r>
            <a:r>
              <a:rPr lang="en-GB" b="1" dirty="0" err="1" smtClean="0">
                <a:latin typeface="Arial Black" pitchFamily="34" charset="0"/>
              </a:rPr>
              <a:t>IN</a:t>
            </a:r>
            <a:r>
              <a:rPr lang="en-GB" b="1" dirty="0" smtClean="0">
                <a:latin typeface="Arial Black" pitchFamily="34" charset="0"/>
              </a:rPr>
              <a:t> THE NIGERIAN AGRO-ALLIED SECTOR</a:t>
            </a:r>
            <a:endParaRPr lang="en-GB" b="1" dirty="0">
              <a:latin typeface="Arial Black" pitchFamily="34" charset="0"/>
            </a:endParaRPr>
          </a:p>
        </p:txBody>
      </p:sp>
      <p:sp>
        <p:nvSpPr>
          <p:cNvPr id="3" name="Content Placeholder 2"/>
          <p:cNvSpPr>
            <a:spLocks noGrp="1"/>
          </p:cNvSpPr>
          <p:nvPr>
            <p:ph idx="1"/>
          </p:nvPr>
        </p:nvSpPr>
        <p:spPr>
          <a:xfrm>
            <a:off x="457200" y="2132856"/>
            <a:ext cx="8229600" cy="4392488"/>
          </a:xfrm>
        </p:spPr>
        <p:txBody>
          <a:bodyPr>
            <a:normAutofit fontScale="77500" lnSpcReduction="20000"/>
          </a:bodyPr>
          <a:lstStyle/>
          <a:p>
            <a:pPr marL="514350" lvl="0" indent="-514350">
              <a:buFont typeface="+mj-lt"/>
              <a:buAutoNum type="arabicPeriod"/>
            </a:pPr>
            <a:r>
              <a:rPr lang="en-GB" b="1" dirty="0">
                <a:latin typeface="Tahoma" pitchFamily="34" charset="0"/>
                <a:ea typeface="Tahoma" pitchFamily="34" charset="0"/>
                <a:cs typeface="Tahoma" pitchFamily="34" charset="0"/>
              </a:rPr>
              <a:t>INPUT </a:t>
            </a:r>
            <a:r>
              <a:rPr lang="en-GB" b="1" dirty="0" smtClean="0">
                <a:latin typeface="Tahoma" pitchFamily="34" charset="0"/>
                <a:ea typeface="Tahoma" pitchFamily="34" charset="0"/>
                <a:cs typeface="Tahoma" pitchFamily="34" charset="0"/>
              </a:rPr>
              <a:t>SERVICES</a:t>
            </a:r>
          </a:p>
          <a:p>
            <a:pPr marL="514350" lvl="0" indent="-514350">
              <a:buFont typeface="+mj-lt"/>
              <a:buAutoNum type="arabicPeriod"/>
            </a:pPr>
            <a:endParaRPr lang="en-GB" dirty="0">
              <a:latin typeface="Tahoma" pitchFamily="34" charset="0"/>
              <a:ea typeface="Tahoma" pitchFamily="34" charset="0"/>
              <a:cs typeface="Tahoma" pitchFamily="34" charset="0"/>
            </a:endParaRPr>
          </a:p>
          <a:p>
            <a:pPr marL="514350" lvl="0" indent="-514350">
              <a:buFont typeface="+mj-lt"/>
              <a:buAutoNum type="arabicPeriod"/>
            </a:pPr>
            <a:r>
              <a:rPr lang="en-GB" b="1" dirty="0" smtClean="0">
                <a:latin typeface="Tahoma" pitchFamily="34" charset="0"/>
                <a:ea typeface="Tahoma" pitchFamily="34" charset="0"/>
                <a:cs typeface="Tahoma" pitchFamily="34" charset="0"/>
              </a:rPr>
              <a:t>FARMING</a:t>
            </a:r>
          </a:p>
          <a:p>
            <a:pPr marL="514350" lvl="0" indent="-514350">
              <a:buFont typeface="+mj-lt"/>
              <a:buAutoNum type="arabicPeriod"/>
            </a:pPr>
            <a:endParaRPr lang="en-GB" dirty="0">
              <a:latin typeface="Tahoma" pitchFamily="34" charset="0"/>
              <a:ea typeface="Tahoma" pitchFamily="34" charset="0"/>
              <a:cs typeface="Tahoma" pitchFamily="34" charset="0"/>
            </a:endParaRPr>
          </a:p>
          <a:p>
            <a:pPr marL="514350" indent="-514350">
              <a:buFont typeface="+mj-lt"/>
              <a:buAutoNum type="arabicPeriod"/>
            </a:pPr>
            <a:r>
              <a:rPr lang="en-GB" b="1" dirty="0" smtClean="0">
                <a:latin typeface="Tahoma" pitchFamily="34" charset="0"/>
                <a:ea typeface="Tahoma" pitchFamily="34" charset="0"/>
                <a:cs typeface="Tahoma" pitchFamily="34" charset="0"/>
              </a:rPr>
              <a:t>AGRO PROCESSORS</a:t>
            </a:r>
          </a:p>
          <a:p>
            <a:pPr marL="514350" indent="-514350">
              <a:buFont typeface="+mj-lt"/>
              <a:buAutoNum type="arabicPeriod"/>
            </a:pPr>
            <a:endParaRPr lang="en-GB" dirty="0" smtClean="0">
              <a:latin typeface="Tahoma" pitchFamily="34" charset="0"/>
              <a:ea typeface="Tahoma" pitchFamily="34" charset="0"/>
              <a:cs typeface="Tahoma" pitchFamily="34" charset="0"/>
            </a:endParaRPr>
          </a:p>
          <a:p>
            <a:pPr marL="514350" lvl="0" indent="-514350">
              <a:buFont typeface="+mj-lt"/>
              <a:buAutoNum type="arabicPeriod"/>
            </a:pPr>
            <a:r>
              <a:rPr lang="en-GB" b="1" dirty="0" smtClean="0">
                <a:latin typeface="Tahoma" pitchFamily="34" charset="0"/>
                <a:ea typeface="Tahoma" pitchFamily="34" charset="0"/>
                <a:cs typeface="Tahoma" pitchFamily="34" charset="0"/>
              </a:rPr>
              <a:t>AGRO DEALERS</a:t>
            </a:r>
          </a:p>
          <a:p>
            <a:pPr marL="514350" lvl="0" indent="-514350">
              <a:buFont typeface="+mj-lt"/>
              <a:buAutoNum type="arabicPeriod"/>
            </a:pPr>
            <a:endParaRPr lang="en-GB" dirty="0">
              <a:latin typeface="Tahoma" pitchFamily="34" charset="0"/>
              <a:ea typeface="Tahoma" pitchFamily="34" charset="0"/>
              <a:cs typeface="Tahoma" pitchFamily="34" charset="0"/>
            </a:endParaRPr>
          </a:p>
          <a:p>
            <a:pPr marL="514350" lvl="0" indent="-514350">
              <a:buFont typeface="+mj-lt"/>
              <a:buAutoNum type="arabicPeriod"/>
            </a:pPr>
            <a:r>
              <a:rPr lang="en-GB" b="1" dirty="0" smtClean="0">
                <a:latin typeface="Tahoma" pitchFamily="34" charset="0"/>
                <a:ea typeface="Tahoma" pitchFamily="34" charset="0"/>
                <a:cs typeface="Tahoma" pitchFamily="34" charset="0"/>
              </a:rPr>
              <a:t>INDUSTRIAL MANUFACTURERS</a:t>
            </a:r>
          </a:p>
          <a:p>
            <a:pPr marL="514350" lvl="0" indent="-514350">
              <a:buFont typeface="+mj-lt"/>
              <a:buAutoNum type="arabicPeriod"/>
            </a:pPr>
            <a:endParaRPr lang="en-GB" dirty="0">
              <a:latin typeface="Tahoma" pitchFamily="34" charset="0"/>
              <a:ea typeface="Tahoma" pitchFamily="34" charset="0"/>
              <a:cs typeface="Tahoma" pitchFamily="34" charset="0"/>
            </a:endParaRPr>
          </a:p>
          <a:p>
            <a:pPr marL="514350" lvl="0" indent="-514350">
              <a:buFont typeface="+mj-lt"/>
              <a:buAutoNum type="arabicPeriod"/>
            </a:pPr>
            <a:r>
              <a:rPr lang="en-GB" b="1" dirty="0">
                <a:latin typeface="Tahoma" pitchFamily="34" charset="0"/>
                <a:ea typeface="Tahoma" pitchFamily="34" charset="0"/>
                <a:cs typeface="Tahoma" pitchFamily="34" charset="0"/>
              </a:rPr>
              <a:t>TRADE AND </a:t>
            </a:r>
            <a:r>
              <a:rPr lang="en-GB" b="1" dirty="0" smtClean="0">
                <a:latin typeface="Tahoma" pitchFamily="34" charset="0"/>
                <a:ea typeface="Tahoma" pitchFamily="34" charset="0"/>
                <a:cs typeface="Tahoma" pitchFamily="34" charset="0"/>
              </a:rPr>
              <a:t>EXPORTS</a:t>
            </a:r>
            <a:endParaRPr lang="en-GB" dirty="0">
              <a:latin typeface="Tahoma" pitchFamily="34" charset="0"/>
              <a:ea typeface="Tahoma" pitchFamily="34" charset="0"/>
              <a:cs typeface="Tahom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CHALLENGES</a:t>
            </a:r>
            <a:r>
              <a:rPr lang="en-GB" dirty="0" smtClean="0">
                <a:latin typeface="Arial Black" pitchFamily="34" charset="0"/>
              </a:rPr>
              <a:t> OF AGRO DEALERSHIP</a:t>
            </a:r>
            <a:endParaRPr lang="en-GB" dirty="0">
              <a:latin typeface="Arial Black" pitchFamily="34" charset="0"/>
            </a:endParaRPr>
          </a:p>
        </p:txBody>
      </p:sp>
      <p:sp>
        <p:nvSpPr>
          <p:cNvPr id="3" name="Content Placeholder 2"/>
          <p:cNvSpPr>
            <a:spLocks noGrp="1"/>
          </p:cNvSpPr>
          <p:nvPr>
            <p:ph idx="1"/>
          </p:nvPr>
        </p:nvSpPr>
        <p:spPr>
          <a:xfrm>
            <a:off x="457200" y="1844824"/>
            <a:ext cx="8229600" cy="4281339"/>
          </a:xfrm>
        </p:spPr>
        <p:txBody>
          <a:bodyPr/>
          <a:lstStyle/>
          <a:p>
            <a:pPr lvl="0"/>
            <a:r>
              <a:rPr lang="en-GB" dirty="0" smtClean="0">
                <a:latin typeface="Tahoma" pitchFamily="34" charset="0"/>
                <a:ea typeface="Tahoma" pitchFamily="34" charset="0"/>
                <a:cs typeface="Tahoma" pitchFamily="34" charset="0"/>
              </a:rPr>
              <a:t>Poor </a:t>
            </a:r>
            <a:r>
              <a:rPr lang="en-GB" dirty="0">
                <a:latin typeface="Tahoma" pitchFamily="34" charset="0"/>
                <a:ea typeface="Tahoma" pitchFamily="34" charset="0"/>
                <a:cs typeface="Tahoma" pitchFamily="34" charset="0"/>
              </a:rPr>
              <a:t>post-harvest management</a:t>
            </a:r>
            <a:r>
              <a:rPr lang="en-GB" dirty="0" smtClean="0">
                <a:latin typeface="Tahoma" pitchFamily="34" charset="0"/>
                <a:ea typeface="Tahoma" pitchFamily="34" charset="0"/>
                <a:cs typeface="Tahoma" pitchFamily="34" charset="0"/>
              </a:rPr>
              <a:t>.</a:t>
            </a:r>
          </a:p>
          <a:p>
            <a:pPr lvl="0"/>
            <a:endParaRPr lang="en-GB" dirty="0">
              <a:latin typeface="Tahoma" pitchFamily="34" charset="0"/>
              <a:ea typeface="Tahoma" pitchFamily="34" charset="0"/>
              <a:cs typeface="Tahoma" pitchFamily="34" charset="0"/>
            </a:endParaRPr>
          </a:p>
          <a:p>
            <a:pPr lvl="0"/>
            <a:r>
              <a:rPr lang="en-GB" dirty="0">
                <a:latin typeface="Tahoma" pitchFamily="34" charset="0"/>
                <a:ea typeface="Tahoma" pitchFamily="34" charset="0"/>
                <a:cs typeface="Tahoma" pitchFamily="34" charset="0"/>
              </a:rPr>
              <a:t>Lack of local storage and processing.</a:t>
            </a:r>
          </a:p>
          <a:p>
            <a:endParaRPr lang="en-GB" dirty="0">
              <a:latin typeface="Tahoma" pitchFamily="34" charset="0"/>
              <a:ea typeface="Tahoma" pitchFamily="34" charset="0"/>
              <a:cs typeface="Tahoma"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525963"/>
          </a:xfrm>
        </p:spPr>
        <p:txBody>
          <a:bodyPr>
            <a:normAutofit/>
          </a:bodyPr>
          <a:lstStyle/>
          <a:p>
            <a:pPr algn="ctr">
              <a:buNone/>
            </a:pPr>
            <a:r>
              <a:rPr lang="en-GB" sz="4000" dirty="0" smtClean="0">
                <a:latin typeface="Arial Black" pitchFamily="34" charset="0"/>
              </a:rPr>
              <a:t>BUSINESS OPPORTUNITIES </a:t>
            </a:r>
            <a:r>
              <a:rPr lang="en-GB" sz="4000" dirty="0" err="1" smtClean="0">
                <a:latin typeface="Arial Black" pitchFamily="34" charset="0"/>
              </a:rPr>
              <a:t>IN</a:t>
            </a:r>
            <a:r>
              <a:rPr lang="en-GB" sz="4000" dirty="0" smtClean="0">
                <a:latin typeface="Arial Black" pitchFamily="34" charset="0"/>
              </a:rPr>
              <a:t> THE AGRO ALLIED VALUE CHAIN:</a:t>
            </a:r>
          </a:p>
          <a:p>
            <a:pPr algn="ctr">
              <a:buNone/>
            </a:pPr>
            <a:endParaRPr lang="en-GB" sz="4000" dirty="0" smtClean="0">
              <a:latin typeface="Arial Black" pitchFamily="34" charset="0"/>
            </a:endParaRPr>
          </a:p>
          <a:p>
            <a:pPr algn="ctr">
              <a:buNone/>
            </a:pPr>
            <a:r>
              <a:rPr lang="en-GB" sz="4000" dirty="0" smtClean="0">
                <a:latin typeface="Arial Black" pitchFamily="34" charset="0"/>
              </a:rPr>
              <a:t>INDUSTRIAL MANUFACTURING</a:t>
            </a:r>
            <a:endParaRPr lang="en-GB" sz="4000" dirty="0" smtClean="0"/>
          </a:p>
          <a:p>
            <a:endParaRPr lang="en-GB" sz="4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642194"/>
          </a:xfrm>
        </p:spPr>
        <p:txBody>
          <a:bodyPr>
            <a:normAutofit/>
          </a:bodyPr>
          <a:lstStyle/>
          <a:p>
            <a:pPr lvl="0"/>
            <a:r>
              <a:rPr lang="en-GB" b="1" dirty="0" smtClean="0">
                <a:latin typeface="Arial Black" pitchFamily="34" charset="0"/>
              </a:rPr>
              <a:t>INDUSTRIAL MANUFACTURERS</a:t>
            </a:r>
            <a:endParaRPr lang="en-GB" dirty="0">
              <a:latin typeface="Arial Black" pitchFamily="34" charset="0"/>
            </a:endParaRPr>
          </a:p>
        </p:txBody>
      </p:sp>
      <p:sp>
        <p:nvSpPr>
          <p:cNvPr id="3" name="Content Placeholder 2"/>
          <p:cNvSpPr>
            <a:spLocks noGrp="1"/>
          </p:cNvSpPr>
          <p:nvPr>
            <p:ph idx="1"/>
          </p:nvPr>
        </p:nvSpPr>
        <p:spPr>
          <a:xfrm>
            <a:off x="457200" y="2060848"/>
            <a:ext cx="8229600" cy="4392488"/>
          </a:xfrm>
        </p:spPr>
        <p:txBody>
          <a:bodyPr>
            <a:normAutofit fontScale="62500" lnSpcReduction="20000"/>
          </a:bodyPr>
          <a:lstStyle/>
          <a:p>
            <a:pPr lvl="0" algn="just"/>
            <a:r>
              <a:rPr lang="en-GB" dirty="0" smtClean="0">
                <a:latin typeface="Tahoma" pitchFamily="34" charset="0"/>
                <a:ea typeface="Tahoma" pitchFamily="34" charset="0"/>
                <a:cs typeface="Tahoma" pitchFamily="34" charset="0"/>
              </a:rPr>
              <a:t>Food </a:t>
            </a:r>
            <a:r>
              <a:rPr lang="en-GB" dirty="0">
                <a:latin typeface="Tahoma" pitchFamily="34" charset="0"/>
                <a:ea typeface="Tahoma" pitchFamily="34" charset="0"/>
                <a:cs typeface="Tahoma" pitchFamily="34" charset="0"/>
              </a:rPr>
              <a:t>and </a:t>
            </a:r>
            <a:r>
              <a:rPr lang="en-GB" dirty="0" smtClean="0">
                <a:latin typeface="Tahoma" pitchFamily="34" charset="0"/>
                <a:ea typeface="Tahoma" pitchFamily="34" charset="0"/>
                <a:cs typeface="Tahoma" pitchFamily="34" charset="0"/>
              </a:rPr>
              <a:t>beverages production</a:t>
            </a:r>
          </a:p>
          <a:p>
            <a:pPr lvl="0" algn="just"/>
            <a:endParaRPr lang="en-GB" dirty="0">
              <a:latin typeface="Tahoma" pitchFamily="34" charset="0"/>
              <a:ea typeface="Tahoma" pitchFamily="34" charset="0"/>
              <a:cs typeface="Tahoma" pitchFamily="34" charset="0"/>
            </a:endParaRPr>
          </a:p>
          <a:p>
            <a:pPr lvl="0" algn="just"/>
            <a:r>
              <a:rPr lang="en-GB" dirty="0" smtClean="0">
                <a:latin typeface="Tahoma" pitchFamily="34" charset="0"/>
                <a:ea typeface="Tahoma" pitchFamily="34" charset="0"/>
                <a:cs typeface="Tahoma" pitchFamily="34" charset="0"/>
              </a:rPr>
              <a:t>Manufacturing of Pharmaceutical products</a:t>
            </a:r>
          </a:p>
          <a:p>
            <a:pPr lvl="0" algn="just"/>
            <a:endParaRPr lang="en-GB" dirty="0" smtClean="0">
              <a:latin typeface="Tahoma" pitchFamily="34" charset="0"/>
              <a:ea typeface="Tahoma" pitchFamily="34" charset="0"/>
              <a:cs typeface="Tahoma" pitchFamily="34" charset="0"/>
            </a:endParaRPr>
          </a:p>
          <a:p>
            <a:pPr lvl="0" algn="just"/>
            <a:r>
              <a:rPr lang="en-GB" dirty="0" smtClean="0">
                <a:latin typeface="Tahoma" pitchFamily="34" charset="0"/>
                <a:ea typeface="Tahoma" pitchFamily="34" charset="0"/>
                <a:cs typeface="Tahoma" pitchFamily="34" charset="0"/>
              </a:rPr>
              <a:t>Herbal medicine</a:t>
            </a:r>
          </a:p>
          <a:p>
            <a:pPr lvl="0" algn="just"/>
            <a:endParaRPr lang="en-GB" dirty="0" smtClean="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Animal vaccine production</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Veterinary drugs manufacturing</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Agrochemicals manufacturing</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Local fabrication, manufacturing and maintenance of farm equipment and machinery.</a:t>
            </a:r>
          </a:p>
          <a:p>
            <a:pPr lvl="0" algn="just"/>
            <a:endParaRPr lang="en-GB" dirty="0" smtClean="0">
              <a:latin typeface="Tahoma" pitchFamily="34" charset="0"/>
              <a:ea typeface="Tahoma" pitchFamily="34" charset="0"/>
              <a:cs typeface="Tahoma" pitchFamily="34" charset="0"/>
            </a:endParaRP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6210"/>
          </a:xfrm>
        </p:spPr>
        <p:txBody>
          <a:bodyPr>
            <a:normAutofit fontScale="90000"/>
          </a:bodyPr>
          <a:lstStyle/>
          <a:p>
            <a:r>
              <a:rPr lang="en-GB" b="1" dirty="0" smtClean="0">
                <a:latin typeface="Arial Black" pitchFamily="34" charset="0"/>
              </a:rPr>
              <a:t>CHALLENGES FOR INDUSTRIAL MANUFACTURERS</a:t>
            </a:r>
            <a:endParaRPr lang="en-GB" dirty="0">
              <a:latin typeface="Arial Black" pitchFamily="34" charset="0"/>
            </a:endParaRPr>
          </a:p>
        </p:txBody>
      </p:sp>
      <p:sp>
        <p:nvSpPr>
          <p:cNvPr id="3" name="Content Placeholder 2"/>
          <p:cNvSpPr>
            <a:spLocks noGrp="1"/>
          </p:cNvSpPr>
          <p:nvPr>
            <p:ph idx="1"/>
          </p:nvPr>
        </p:nvSpPr>
        <p:spPr>
          <a:xfrm>
            <a:off x="457200" y="2276872"/>
            <a:ext cx="8229600" cy="3849291"/>
          </a:xfrm>
        </p:spPr>
        <p:txBody>
          <a:bodyPr/>
          <a:lstStyle/>
          <a:p>
            <a:pPr lvl="0" algn="just"/>
            <a:r>
              <a:rPr lang="en-GB" dirty="0" smtClean="0">
                <a:latin typeface="Tahoma" pitchFamily="34" charset="0"/>
                <a:ea typeface="Tahoma" pitchFamily="34" charset="0"/>
                <a:cs typeface="Tahoma" pitchFamily="34" charset="0"/>
              </a:rPr>
              <a:t>Lack </a:t>
            </a:r>
            <a:r>
              <a:rPr lang="en-GB" dirty="0">
                <a:latin typeface="Tahoma" pitchFamily="34" charset="0"/>
                <a:ea typeface="Tahoma" pitchFamily="34" charset="0"/>
                <a:cs typeface="Tahoma" pitchFamily="34" charset="0"/>
              </a:rPr>
              <a:t>of market linkages</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Poor formalisation of retail.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143000"/>
          </a:xfrm>
        </p:spPr>
        <p:txBody>
          <a:bodyPr>
            <a:normAutofit fontScale="90000"/>
          </a:bodyPr>
          <a:lstStyle/>
          <a:p>
            <a:pPr lvl="0"/>
            <a:r>
              <a:rPr lang="en-GB" b="1" dirty="0" smtClean="0">
                <a:latin typeface="Arial Black" pitchFamily="34" charset="0"/>
              </a:rPr>
              <a:t>OPPORTUNITIES </a:t>
            </a:r>
            <a:r>
              <a:rPr lang="en-GB" b="1" dirty="0" err="1" smtClean="0">
                <a:latin typeface="Arial Black" pitchFamily="34" charset="0"/>
              </a:rPr>
              <a:t>IN</a:t>
            </a:r>
            <a:r>
              <a:rPr lang="en-GB" b="1" dirty="0" smtClean="0">
                <a:latin typeface="Arial Black" pitchFamily="34" charset="0"/>
              </a:rPr>
              <a:t> TRADE AND EXPORTS OF AGRO-ALLIED PRODUCTS</a:t>
            </a:r>
            <a:endParaRPr lang="en-GB" dirty="0">
              <a:latin typeface="Arial Black" pitchFamily="34" charset="0"/>
            </a:endParaRPr>
          </a:p>
        </p:txBody>
      </p:sp>
      <p:sp>
        <p:nvSpPr>
          <p:cNvPr id="3" name="Content Placeholder 2"/>
          <p:cNvSpPr>
            <a:spLocks noGrp="1"/>
          </p:cNvSpPr>
          <p:nvPr>
            <p:ph idx="1"/>
          </p:nvPr>
        </p:nvSpPr>
        <p:spPr>
          <a:xfrm>
            <a:off x="395536" y="2276872"/>
            <a:ext cx="8229600" cy="4209331"/>
          </a:xfrm>
        </p:spPr>
        <p:txBody>
          <a:bodyPr/>
          <a:lstStyle/>
          <a:p>
            <a:pPr lvl="0" algn="just"/>
            <a:r>
              <a:rPr lang="en-GB" dirty="0" smtClean="0">
                <a:latin typeface="Tahoma" pitchFamily="34" charset="0"/>
                <a:ea typeface="Tahoma" pitchFamily="34" charset="0"/>
                <a:cs typeface="Tahoma" pitchFamily="34" charset="0"/>
              </a:rPr>
              <a:t>Agricultural </a:t>
            </a:r>
            <a:r>
              <a:rPr lang="en-GB" dirty="0">
                <a:latin typeface="Tahoma" pitchFamily="34" charset="0"/>
                <a:ea typeface="Tahoma" pitchFamily="34" charset="0"/>
                <a:cs typeface="Tahoma" pitchFamily="34" charset="0"/>
              </a:rPr>
              <a:t>products merchandising</a:t>
            </a:r>
            <a:r>
              <a:rPr lang="en-GB" dirty="0" smtClean="0">
                <a:latin typeface="Tahoma" pitchFamily="34" charset="0"/>
                <a:ea typeface="Tahoma" pitchFamily="34" charset="0"/>
                <a:cs typeface="Tahoma" pitchFamily="34" charset="0"/>
              </a:rPr>
              <a:t>.</a:t>
            </a:r>
          </a:p>
          <a:p>
            <a:pPr lvl="0" algn="just"/>
            <a:endParaRPr lang="en-GB" dirty="0" smtClean="0">
              <a:latin typeface="Tahoma" pitchFamily="34" charset="0"/>
              <a:ea typeface="Tahoma" pitchFamily="34" charset="0"/>
              <a:cs typeface="Tahoma" pitchFamily="34" charset="0"/>
            </a:endParaRPr>
          </a:p>
          <a:p>
            <a:pPr algn="just"/>
            <a:r>
              <a:rPr lang="en-GB" dirty="0">
                <a:latin typeface="Tahoma" pitchFamily="34" charset="0"/>
                <a:ea typeface="Tahoma" pitchFamily="34" charset="0"/>
                <a:cs typeface="Tahoma" pitchFamily="34" charset="0"/>
              </a:rPr>
              <a:t>Local population growth and increased demand for agricultural produce overseas present viable business opportunities.</a:t>
            </a:r>
          </a:p>
          <a:p>
            <a:pPr lvl="0" algn="just"/>
            <a:endParaRPr lang="en-GB" dirty="0">
              <a:latin typeface="Tahoma" pitchFamily="34" charset="0"/>
              <a:ea typeface="Tahoma" pitchFamily="34" charset="0"/>
              <a:cs typeface="Tahoma" pitchFamily="34" charset="0"/>
            </a:endParaRP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normAutofit fontScale="90000"/>
          </a:bodyPr>
          <a:lstStyle/>
          <a:p>
            <a:r>
              <a:rPr lang="en-GB" b="1" dirty="0" smtClean="0">
                <a:latin typeface="Arial Black" pitchFamily="34" charset="0"/>
              </a:rPr>
              <a:t>CHALLENGES </a:t>
            </a:r>
            <a:r>
              <a:rPr lang="en-GB" b="1" dirty="0" err="1" smtClean="0">
                <a:latin typeface="Arial Black" pitchFamily="34" charset="0"/>
              </a:rPr>
              <a:t>IN</a:t>
            </a:r>
            <a:r>
              <a:rPr lang="en-GB" b="1" dirty="0" smtClean="0">
                <a:latin typeface="Arial Black" pitchFamily="34" charset="0"/>
              </a:rPr>
              <a:t> TRADE AND EXPORTS OF AGRO-ALLIED PRODUCTS</a:t>
            </a:r>
            <a:endParaRPr lang="en-GB" dirty="0">
              <a:latin typeface="Arial Black" pitchFamily="34" charset="0"/>
            </a:endParaRPr>
          </a:p>
        </p:txBody>
      </p:sp>
      <p:sp>
        <p:nvSpPr>
          <p:cNvPr id="3" name="Content Placeholder 2"/>
          <p:cNvSpPr>
            <a:spLocks noGrp="1"/>
          </p:cNvSpPr>
          <p:nvPr>
            <p:ph idx="1"/>
          </p:nvPr>
        </p:nvSpPr>
        <p:spPr>
          <a:xfrm>
            <a:off x="457200" y="2276872"/>
            <a:ext cx="8229600" cy="3849291"/>
          </a:xfrm>
        </p:spPr>
        <p:txBody>
          <a:bodyPr/>
          <a:lstStyle/>
          <a:p>
            <a:pPr lvl="0"/>
            <a:r>
              <a:rPr lang="en-GB" dirty="0" smtClean="0">
                <a:latin typeface="Tahoma" pitchFamily="34" charset="0"/>
                <a:ea typeface="Tahoma" pitchFamily="34" charset="0"/>
                <a:cs typeface="Tahoma" pitchFamily="34" charset="0"/>
              </a:rPr>
              <a:t>Working </a:t>
            </a:r>
            <a:r>
              <a:rPr lang="en-GB" dirty="0">
                <a:latin typeface="Tahoma" pitchFamily="34" charset="0"/>
                <a:ea typeface="Tahoma" pitchFamily="34" charset="0"/>
                <a:cs typeface="Tahoma" pitchFamily="34" charset="0"/>
              </a:rPr>
              <a:t>capital</a:t>
            </a:r>
            <a:r>
              <a:rPr lang="en-GB" dirty="0" smtClean="0">
                <a:latin typeface="Tahoma" pitchFamily="34" charset="0"/>
                <a:ea typeface="Tahoma" pitchFamily="34" charset="0"/>
                <a:cs typeface="Tahoma" pitchFamily="34" charset="0"/>
              </a:rPr>
              <a:t>.</a:t>
            </a:r>
          </a:p>
          <a:p>
            <a:pPr lvl="0"/>
            <a:endParaRPr lang="en-GB" dirty="0">
              <a:latin typeface="Tahoma" pitchFamily="34" charset="0"/>
              <a:ea typeface="Tahoma" pitchFamily="34" charset="0"/>
              <a:cs typeface="Tahoma" pitchFamily="34" charset="0"/>
            </a:endParaRPr>
          </a:p>
          <a:p>
            <a:pPr lvl="0"/>
            <a:r>
              <a:rPr lang="en-GB" dirty="0">
                <a:latin typeface="Tahoma" pitchFamily="34" charset="0"/>
                <a:ea typeface="Tahoma" pitchFamily="34" charset="0"/>
                <a:cs typeface="Tahoma" pitchFamily="34" charset="0"/>
              </a:rPr>
              <a:t>Bureaucratic bottlenecks.</a:t>
            </a:r>
          </a:p>
          <a:p>
            <a:endParaRPr lang="en-GB" dirty="0">
              <a:latin typeface="Tahoma" pitchFamily="34" charset="0"/>
              <a:ea typeface="Tahoma" pitchFamily="34" charset="0"/>
              <a:cs typeface="Tahom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GENERAL CHALLENGES</a:t>
            </a:r>
            <a:r>
              <a:rPr lang="en-GB" dirty="0" smtClean="0">
                <a:latin typeface="Arial Black" pitchFamily="34" charset="0"/>
              </a:rPr>
              <a:t> </a:t>
            </a:r>
            <a:r>
              <a:rPr lang="en-GB" dirty="0" err="1" smtClean="0">
                <a:latin typeface="Arial Black" pitchFamily="34" charset="0"/>
              </a:rPr>
              <a:t>IN</a:t>
            </a:r>
            <a:r>
              <a:rPr lang="en-GB" dirty="0" smtClean="0">
                <a:latin typeface="Arial Black" pitchFamily="34" charset="0"/>
              </a:rPr>
              <a:t> THE AGRO ALLIED SECTOR</a:t>
            </a:r>
            <a:endParaRPr lang="en-GB" dirty="0">
              <a:latin typeface="Arial Black" pitchFamily="34" charset="0"/>
            </a:endParaRPr>
          </a:p>
        </p:txBody>
      </p:sp>
      <p:sp>
        <p:nvSpPr>
          <p:cNvPr id="3" name="Content Placeholder 2"/>
          <p:cNvSpPr>
            <a:spLocks noGrp="1"/>
          </p:cNvSpPr>
          <p:nvPr>
            <p:ph idx="1"/>
          </p:nvPr>
        </p:nvSpPr>
        <p:spPr>
          <a:xfrm>
            <a:off x="457200" y="1600200"/>
            <a:ext cx="8229600" cy="4781128"/>
          </a:xfrm>
        </p:spPr>
        <p:txBody>
          <a:bodyPr>
            <a:normAutofit fontScale="92500" lnSpcReduction="20000"/>
          </a:bodyPr>
          <a:lstStyle/>
          <a:p>
            <a:pPr lvl="0" algn="just"/>
            <a:r>
              <a:rPr lang="en-GB" b="1" dirty="0" smtClean="0">
                <a:latin typeface="Tahoma" pitchFamily="34" charset="0"/>
                <a:ea typeface="Tahoma" pitchFamily="34" charset="0"/>
                <a:cs typeface="Tahoma" pitchFamily="34" charset="0"/>
              </a:rPr>
              <a:t>Policy </a:t>
            </a:r>
            <a:r>
              <a:rPr lang="en-GB" b="1" dirty="0">
                <a:latin typeface="Tahoma" pitchFamily="34" charset="0"/>
                <a:ea typeface="Tahoma" pitchFamily="34" charset="0"/>
                <a:cs typeface="Tahoma" pitchFamily="34" charset="0"/>
              </a:rPr>
              <a:t>environment: </a:t>
            </a:r>
            <a:r>
              <a:rPr lang="en-GB" dirty="0">
                <a:latin typeface="Tahoma" pitchFamily="34" charset="0"/>
                <a:ea typeface="Tahoma" pitchFamily="34" charset="0"/>
                <a:cs typeface="Tahoma" pitchFamily="34" charset="0"/>
              </a:rPr>
              <a:t>Lack of coherent holistic strategy</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b="1" dirty="0">
                <a:latin typeface="Tahoma" pitchFamily="34" charset="0"/>
                <a:ea typeface="Tahoma" pitchFamily="34" charset="0"/>
                <a:cs typeface="Tahoma" pitchFamily="34" charset="0"/>
              </a:rPr>
              <a:t>Infrastructure:</a:t>
            </a:r>
            <a:r>
              <a:rPr lang="en-GB" dirty="0">
                <a:latin typeface="Tahoma" pitchFamily="34" charset="0"/>
                <a:ea typeface="Tahoma" pitchFamily="34" charset="0"/>
                <a:cs typeface="Tahoma" pitchFamily="34" charset="0"/>
              </a:rPr>
              <a:t> Expensive or absent input-farm-market connections</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b="1" dirty="0">
                <a:latin typeface="Tahoma" pitchFamily="34" charset="0"/>
                <a:ea typeface="Tahoma" pitchFamily="34" charset="0"/>
                <a:cs typeface="Tahoma" pitchFamily="34" charset="0"/>
              </a:rPr>
              <a:t>Finance: </a:t>
            </a:r>
            <a:r>
              <a:rPr lang="en-GB" dirty="0">
                <a:latin typeface="Tahoma" pitchFamily="34" charset="0"/>
                <a:ea typeface="Tahoma" pitchFamily="34" charset="0"/>
                <a:cs typeface="Tahoma" pitchFamily="34" charset="0"/>
              </a:rPr>
              <a:t>Limited lending as banks perceive sector as risky</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b="1" dirty="0">
                <a:latin typeface="Tahoma" pitchFamily="34" charset="0"/>
                <a:ea typeface="Tahoma" pitchFamily="34" charset="0"/>
                <a:cs typeface="Tahoma" pitchFamily="34" charset="0"/>
              </a:rPr>
              <a:t>Market linkages: </a:t>
            </a:r>
            <a:r>
              <a:rPr lang="en-GB" dirty="0">
                <a:latin typeface="Tahoma" pitchFamily="34" charset="0"/>
                <a:ea typeface="Tahoma" pitchFamily="34" charset="0"/>
                <a:cs typeface="Tahoma" pitchFamily="34" charset="0"/>
              </a:rPr>
              <a:t>Information, coordination and aggregation failures.</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4624"/>
            <a:ext cx="7931224" cy="864096"/>
          </a:xfrm>
        </p:spPr>
        <p:txBody>
          <a:bodyPr>
            <a:noAutofit/>
          </a:bodyPr>
          <a:lstStyle/>
          <a:p>
            <a:r>
              <a:rPr lang="en-GB" sz="3000" b="1" dirty="0" smtClean="0">
                <a:latin typeface="Arial Black" pitchFamily="34" charset="0"/>
              </a:rPr>
              <a:t>TECHNICAL SUPPORT, RESEARCH AND DEVELOPMENT</a:t>
            </a:r>
            <a:endParaRPr lang="en-GB" sz="3000" dirty="0">
              <a:latin typeface="Arial Black" pitchFamily="34" charset="0"/>
            </a:endParaRPr>
          </a:p>
        </p:txBody>
      </p:sp>
      <p:sp>
        <p:nvSpPr>
          <p:cNvPr id="3" name="Content Placeholder 2"/>
          <p:cNvSpPr>
            <a:spLocks noGrp="1"/>
          </p:cNvSpPr>
          <p:nvPr>
            <p:ph idx="1"/>
          </p:nvPr>
        </p:nvSpPr>
        <p:spPr>
          <a:xfrm>
            <a:off x="457200" y="836712"/>
            <a:ext cx="8229600" cy="5904656"/>
          </a:xfrm>
        </p:spPr>
        <p:txBody>
          <a:bodyPr>
            <a:noAutofit/>
          </a:bodyPr>
          <a:lstStyle/>
          <a:p>
            <a:pPr lvl="0" algn="just"/>
            <a:r>
              <a:rPr lang="en-GB" sz="1350" dirty="0" smtClean="0">
                <a:latin typeface="Tahoma" pitchFamily="34" charset="0"/>
                <a:ea typeface="Tahoma" pitchFamily="34" charset="0"/>
                <a:cs typeface="Tahoma" pitchFamily="34" charset="0"/>
              </a:rPr>
              <a:t>International </a:t>
            </a:r>
            <a:r>
              <a:rPr lang="en-GB" sz="1350" dirty="0">
                <a:latin typeface="Tahoma" pitchFamily="34" charset="0"/>
                <a:ea typeface="Tahoma" pitchFamily="34" charset="0"/>
                <a:cs typeface="Tahoma" pitchFamily="34" charset="0"/>
              </a:rPr>
              <a:t>Institute of Tropical Agriculture (</a:t>
            </a:r>
            <a:r>
              <a:rPr lang="en-GB" sz="1350" dirty="0" err="1">
                <a:latin typeface="Tahoma" pitchFamily="34" charset="0"/>
                <a:ea typeface="Tahoma" pitchFamily="34" charset="0"/>
                <a:cs typeface="Tahoma" pitchFamily="34" charset="0"/>
              </a:rPr>
              <a:t>IITA</a:t>
            </a:r>
            <a:r>
              <a:rPr lang="en-GB" sz="1350" dirty="0">
                <a:latin typeface="Tahoma" pitchFamily="34" charset="0"/>
                <a:ea typeface="Tahoma" pitchFamily="34" charset="0"/>
                <a:cs typeface="Tahoma" pitchFamily="34" charset="0"/>
              </a:rPr>
              <a:t>).</a:t>
            </a:r>
          </a:p>
          <a:p>
            <a:pPr lvl="0" algn="just"/>
            <a:r>
              <a:rPr lang="en-GB" sz="1350" dirty="0">
                <a:latin typeface="Tahoma" pitchFamily="34" charset="0"/>
                <a:ea typeface="Tahoma" pitchFamily="34" charset="0"/>
                <a:cs typeface="Tahoma" pitchFamily="34" charset="0"/>
              </a:rPr>
              <a:t>Nigerian Agricultural Insurance Corporation.</a:t>
            </a:r>
          </a:p>
          <a:p>
            <a:pPr lvl="0" algn="just"/>
            <a:r>
              <a:rPr lang="en-GB" sz="1350" dirty="0">
                <a:latin typeface="Tahoma" pitchFamily="34" charset="0"/>
                <a:ea typeface="Tahoma" pitchFamily="34" charset="0"/>
                <a:cs typeface="Tahoma" pitchFamily="34" charset="0"/>
              </a:rPr>
              <a:t>National Agricultural Extension, Research and Liaison Services (</a:t>
            </a:r>
            <a:r>
              <a:rPr lang="en-GB" sz="1350" dirty="0" err="1">
                <a:latin typeface="Tahoma" pitchFamily="34" charset="0"/>
                <a:ea typeface="Tahoma" pitchFamily="34" charset="0"/>
                <a:cs typeface="Tahoma" pitchFamily="34" charset="0"/>
              </a:rPr>
              <a:t>NAERLS</a:t>
            </a:r>
            <a:r>
              <a:rPr lang="en-GB" sz="1350" dirty="0">
                <a:latin typeface="Tahoma" pitchFamily="34" charset="0"/>
                <a:ea typeface="Tahoma" pitchFamily="34" charset="0"/>
                <a:cs typeface="Tahoma" pitchFamily="34" charset="0"/>
              </a:rPr>
              <a:t>).</a:t>
            </a:r>
          </a:p>
          <a:p>
            <a:pPr lvl="0" algn="just"/>
            <a:r>
              <a:rPr lang="en-GB" sz="1350" dirty="0">
                <a:latin typeface="Tahoma" pitchFamily="34" charset="0"/>
                <a:ea typeface="Tahoma" pitchFamily="34" charset="0"/>
                <a:cs typeface="Tahoma" pitchFamily="34" charset="0"/>
              </a:rPr>
              <a:t>National Veterinary Research Institute.</a:t>
            </a:r>
          </a:p>
          <a:p>
            <a:pPr lvl="0" algn="just"/>
            <a:r>
              <a:rPr lang="en-GB" sz="1350" dirty="0">
                <a:latin typeface="Tahoma" pitchFamily="34" charset="0"/>
                <a:ea typeface="Tahoma" pitchFamily="34" charset="0"/>
                <a:cs typeface="Tahoma" pitchFamily="34" charset="0"/>
              </a:rPr>
              <a:t>Cocoa Research Institute of Nigeria (</a:t>
            </a:r>
            <a:r>
              <a:rPr lang="en-GB" sz="1350" dirty="0" err="1">
                <a:latin typeface="Tahoma" pitchFamily="34" charset="0"/>
                <a:ea typeface="Tahoma" pitchFamily="34" charset="0"/>
                <a:cs typeface="Tahoma" pitchFamily="34" charset="0"/>
              </a:rPr>
              <a:t>CRIN</a:t>
            </a:r>
            <a:r>
              <a:rPr lang="en-GB" sz="1350" dirty="0">
                <a:latin typeface="Tahoma" pitchFamily="34" charset="0"/>
                <a:ea typeface="Tahoma" pitchFamily="34" charset="0"/>
                <a:cs typeface="Tahoma" pitchFamily="34" charset="0"/>
              </a:rPr>
              <a:t>).</a:t>
            </a:r>
          </a:p>
          <a:p>
            <a:pPr lvl="0" algn="just"/>
            <a:r>
              <a:rPr lang="en-GB" sz="1350" dirty="0">
                <a:latin typeface="Tahoma" pitchFamily="34" charset="0"/>
                <a:ea typeface="Tahoma" pitchFamily="34" charset="0"/>
                <a:cs typeface="Tahoma" pitchFamily="34" charset="0"/>
              </a:rPr>
              <a:t>Lake Chad Research Institute, Maiduguri</a:t>
            </a:r>
          </a:p>
          <a:p>
            <a:pPr lvl="0" algn="just"/>
            <a:r>
              <a:rPr lang="en-GB" sz="1350" dirty="0">
                <a:latin typeface="Tahoma" pitchFamily="34" charset="0"/>
                <a:ea typeface="Tahoma" pitchFamily="34" charset="0"/>
                <a:cs typeface="Tahoma" pitchFamily="34" charset="0"/>
              </a:rPr>
              <a:t>Institute for Agricultural Research, Zaria</a:t>
            </a:r>
          </a:p>
          <a:p>
            <a:pPr lvl="0" algn="just"/>
            <a:r>
              <a:rPr lang="en-GB" sz="1350" dirty="0">
                <a:latin typeface="Tahoma" pitchFamily="34" charset="0"/>
                <a:ea typeface="Tahoma" pitchFamily="34" charset="0"/>
                <a:cs typeface="Tahoma" pitchFamily="34" charset="0"/>
              </a:rPr>
              <a:t>Institute of Agricultural Research and Training, Ibadan</a:t>
            </a:r>
          </a:p>
          <a:p>
            <a:pPr lvl="0" algn="just"/>
            <a:r>
              <a:rPr lang="en-GB" sz="1350" dirty="0">
                <a:latin typeface="Tahoma" pitchFamily="34" charset="0"/>
                <a:ea typeface="Tahoma" pitchFamily="34" charset="0"/>
                <a:cs typeface="Tahoma" pitchFamily="34" charset="0"/>
              </a:rPr>
              <a:t>Institute of Agricultural Research , Ile-Ife</a:t>
            </a:r>
          </a:p>
          <a:p>
            <a:pPr lvl="0" algn="just"/>
            <a:r>
              <a:rPr lang="en-GB" sz="1350" dirty="0">
                <a:latin typeface="Tahoma" pitchFamily="34" charset="0"/>
                <a:ea typeface="Tahoma" pitchFamily="34" charset="0"/>
                <a:cs typeface="Tahoma" pitchFamily="34" charset="0"/>
              </a:rPr>
              <a:t>National Cereal Research Institute, </a:t>
            </a:r>
            <a:r>
              <a:rPr lang="en-GB" sz="1350" dirty="0" err="1">
                <a:latin typeface="Tahoma" pitchFamily="34" charset="0"/>
                <a:ea typeface="Tahoma" pitchFamily="34" charset="0"/>
                <a:cs typeface="Tahoma" pitchFamily="34" charset="0"/>
              </a:rPr>
              <a:t>Badeggi</a:t>
            </a:r>
            <a:endParaRPr lang="en-GB" sz="1350" dirty="0">
              <a:latin typeface="Tahoma" pitchFamily="34" charset="0"/>
              <a:ea typeface="Tahoma" pitchFamily="34" charset="0"/>
              <a:cs typeface="Tahoma" pitchFamily="34" charset="0"/>
            </a:endParaRPr>
          </a:p>
          <a:p>
            <a:pPr lvl="0" algn="just"/>
            <a:r>
              <a:rPr lang="en-GB" sz="1350" dirty="0">
                <a:latin typeface="Tahoma" pitchFamily="34" charset="0"/>
                <a:ea typeface="Tahoma" pitchFamily="34" charset="0"/>
                <a:cs typeface="Tahoma" pitchFamily="34" charset="0"/>
              </a:rPr>
              <a:t>National Root Crop Research Institute, </a:t>
            </a:r>
            <a:r>
              <a:rPr lang="en-GB" sz="1350" dirty="0" err="1">
                <a:latin typeface="Tahoma" pitchFamily="34" charset="0"/>
                <a:ea typeface="Tahoma" pitchFamily="34" charset="0"/>
                <a:cs typeface="Tahoma" pitchFamily="34" charset="0"/>
              </a:rPr>
              <a:t>Umudike</a:t>
            </a:r>
            <a:endParaRPr lang="en-GB" sz="1350" dirty="0">
              <a:latin typeface="Tahoma" pitchFamily="34" charset="0"/>
              <a:ea typeface="Tahoma" pitchFamily="34" charset="0"/>
              <a:cs typeface="Tahoma" pitchFamily="34" charset="0"/>
            </a:endParaRPr>
          </a:p>
          <a:p>
            <a:pPr lvl="0" algn="just"/>
            <a:r>
              <a:rPr lang="en-GB" sz="1350" dirty="0">
                <a:latin typeface="Tahoma" pitchFamily="34" charset="0"/>
                <a:ea typeface="Tahoma" pitchFamily="34" charset="0"/>
                <a:cs typeface="Tahoma" pitchFamily="34" charset="0"/>
              </a:rPr>
              <a:t>National Horticultural Research Institute, Ibadan</a:t>
            </a:r>
          </a:p>
          <a:p>
            <a:pPr lvl="0" algn="just"/>
            <a:r>
              <a:rPr lang="en-GB" sz="1350" dirty="0">
                <a:latin typeface="Tahoma" pitchFamily="34" charset="0"/>
                <a:ea typeface="Tahoma" pitchFamily="34" charset="0"/>
                <a:cs typeface="Tahoma" pitchFamily="34" charset="0"/>
              </a:rPr>
              <a:t>Nigerian Store Product Research Institute, Ilorin</a:t>
            </a:r>
          </a:p>
          <a:p>
            <a:pPr lvl="0" algn="just"/>
            <a:r>
              <a:rPr lang="en-GB" sz="1350" dirty="0">
                <a:latin typeface="Tahoma" pitchFamily="34" charset="0"/>
                <a:ea typeface="Tahoma" pitchFamily="34" charset="0"/>
                <a:cs typeface="Tahoma" pitchFamily="34" charset="0"/>
              </a:rPr>
              <a:t>Rubber Research Institute of Nigeria, Benin</a:t>
            </a:r>
          </a:p>
          <a:p>
            <a:pPr lvl="0" algn="just"/>
            <a:r>
              <a:rPr lang="en-GB" sz="1350" dirty="0">
                <a:latin typeface="Tahoma" pitchFamily="34" charset="0"/>
                <a:ea typeface="Tahoma" pitchFamily="34" charset="0"/>
                <a:cs typeface="Tahoma" pitchFamily="34" charset="0"/>
              </a:rPr>
              <a:t>Cocoa Research Institute of Nigeria, Ibadan</a:t>
            </a:r>
          </a:p>
          <a:p>
            <a:pPr lvl="0" algn="just"/>
            <a:r>
              <a:rPr lang="en-GB" sz="1350" dirty="0">
                <a:latin typeface="Tahoma" pitchFamily="34" charset="0"/>
                <a:ea typeface="Tahoma" pitchFamily="34" charset="0"/>
                <a:cs typeface="Tahoma" pitchFamily="34" charset="0"/>
              </a:rPr>
              <a:t>Nigerian Institute for Oil Palm Research, Benin</a:t>
            </a:r>
          </a:p>
          <a:p>
            <a:pPr lvl="0" algn="just"/>
            <a:r>
              <a:rPr lang="en-GB" sz="1350" dirty="0">
                <a:latin typeface="Tahoma" pitchFamily="34" charset="0"/>
                <a:ea typeface="Tahoma" pitchFamily="34" charset="0"/>
                <a:cs typeface="Tahoma" pitchFamily="34" charset="0"/>
              </a:rPr>
              <a:t>National Centre For Agricultural Mechanization (</a:t>
            </a:r>
            <a:r>
              <a:rPr lang="en-GB" sz="1350" dirty="0" err="1">
                <a:latin typeface="Tahoma" pitchFamily="34" charset="0"/>
                <a:ea typeface="Tahoma" pitchFamily="34" charset="0"/>
                <a:cs typeface="Tahoma" pitchFamily="34" charset="0"/>
              </a:rPr>
              <a:t>NCAM</a:t>
            </a:r>
            <a:r>
              <a:rPr lang="en-GB" sz="1350" dirty="0">
                <a:latin typeface="Tahoma" pitchFamily="34" charset="0"/>
                <a:ea typeface="Tahoma" pitchFamily="34" charset="0"/>
                <a:cs typeface="Tahoma" pitchFamily="34" charset="0"/>
              </a:rPr>
              <a:t>)</a:t>
            </a:r>
          </a:p>
          <a:p>
            <a:pPr lvl="0" algn="just"/>
            <a:r>
              <a:rPr lang="en-GB" sz="1350" dirty="0">
                <a:latin typeface="Tahoma" pitchFamily="34" charset="0"/>
                <a:ea typeface="Tahoma" pitchFamily="34" charset="0"/>
                <a:cs typeface="Tahoma" pitchFamily="34" charset="0"/>
              </a:rPr>
              <a:t>Nigerian Institute for Water Resources Research, Kaduna</a:t>
            </a:r>
          </a:p>
          <a:p>
            <a:pPr lvl="0" algn="just"/>
            <a:r>
              <a:rPr lang="en-GB" sz="1350" dirty="0">
                <a:latin typeface="Tahoma" pitchFamily="34" charset="0"/>
                <a:ea typeface="Tahoma" pitchFamily="34" charset="0"/>
                <a:cs typeface="Tahoma" pitchFamily="34" charset="0"/>
              </a:rPr>
              <a:t>Lake Chad Research Institute, Maiduguri</a:t>
            </a:r>
          </a:p>
          <a:p>
            <a:pPr lvl="0" algn="just"/>
            <a:r>
              <a:rPr lang="en-GB" sz="1350" dirty="0">
                <a:latin typeface="Tahoma" pitchFamily="34" charset="0"/>
                <a:ea typeface="Tahoma" pitchFamily="34" charset="0"/>
                <a:cs typeface="Tahoma" pitchFamily="34" charset="0"/>
              </a:rPr>
              <a:t>National Animal Production Research Institute, Zaria</a:t>
            </a:r>
          </a:p>
          <a:p>
            <a:pPr lvl="0" algn="just"/>
            <a:r>
              <a:rPr lang="en-GB" sz="1350" dirty="0">
                <a:latin typeface="Tahoma" pitchFamily="34" charset="0"/>
                <a:ea typeface="Tahoma" pitchFamily="34" charset="0"/>
                <a:cs typeface="Tahoma" pitchFamily="34" charset="0"/>
              </a:rPr>
              <a:t>Nigerian Institute for Oceanography and Marine Research, Lagos</a:t>
            </a:r>
          </a:p>
          <a:p>
            <a:pPr lvl="0" algn="just"/>
            <a:r>
              <a:rPr lang="en-GB" sz="1350" dirty="0">
                <a:latin typeface="Tahoma" pitchFamily="34" charset="0"/>
                <a:ea typeface="Tahoma" pitchFamily="34" charset="0"/>
                <a:cs typeface="Tahoma" pitchFamily="34" charset="0"/>
              </a:rPr>
              <a:t>Federal Institute of Industrial Research, </a:t>
            </a:r>
            <a:r>
              <a:rPr lang="en-GB" sz="1350" dirty="0" err="1">
                <a:latin typeface="Tahoma" pitchFamily="34" charset="0"/>
                <a:ea typeface="Tahoma" pitchFamily="34" charset="0"/>
                <a:cs typeface="Tahoma" pitchFamily="34" charset="0"/>
              </a:rPr>
              <a:t>Oshodi</a:t>
            </a:r>
            <a:endParaRPr lang="en-GB" sz="1350" dirty="0">
              <a:latin typeface="Tahoma" pitchFamily="34" charset="0"/>
              <a:ea typeface="Tahoma" pitchFamily="34" charset="0"/>
              <a:cs typeface="Tahoma" pitchFamily="34" charset="0"/>
            </a:endParaRPr>
          </a:p>
          <a:p>
            <a:pPr lvl="0" algn="just"/>
            <a:r>
              <a:rPr lang="en-GB" sz="1350" dirty="0">
                <a:latin typeface="Tahoma" pitchFamily="34" charset="0"/>
                <a:ea typeface="Tahoma" pitchFamily="34" charset="0"/>
                <a:cs typeface="Tahoma" pitchFamily="34" charset="0"/>
              </a:rPr>
              <a:t>The River Basin Development Authority (</a:t>
            </a:r>
            <a:r>
              <a:rPr lang="en-GB" sz="1350" dirty="0" err="1">
                <a:latin typeface="Tahoma" pitchFamily="34" charset="0"/>
                <a:ea typeface="Tahoma" pitchFamily="34" charset="0"/>
                <a:cs typeface="Tahoma" pitchFamily="34" charset="0"/>
              </a:rPr>
              <a:t>RBDA</a:t>
            </a:r>
            <a:r>
              <a:rPr lang="en-GB" sz="1350" dirty="0">
                <a:latin typeface="Tahoma" pitchFamily="34" charset="0"/>
                <a:ea typeface="Tahoma" pitchFamily="34" charset="0"/>
                <a:cs typeface="Tahoma" pitchFamily="34" charset="0"/>
              </a:rPr>
              <a:t>)</a:t>
            </a:r>
          </a:p>
          <a:p>
            <a:pPr lvl="0" algn="just"/>
            <a:r>
              <a:rPr lang="en-GB" sz="1350" dirty="0">
                <a:latin typeface="Tahoma" pitchFamily="34" charset="0"/>
                <a:ea typeface="Tahoma" pitchFamily="34" charset="0"/>
                <a:cs typeface="Tahoma" pitchFamily="34" charset="0"/>
              </a:rPr>
              <a:t>The Agricultural Development Programmes (</a:t>
            </a:r>
            <a:r>
              <a:rPr lang="en-GB" sz="1350" dirty="0" err="1">
                <a:latin typeface="Tahoma" pitchFamily="34" charset="0"/>
                <a:ea typeface="Tahoma" pitchFamily="34" charset="0"/>
                <a:cs typeface="Tahoma" pitchFamily="34" charset="0"/>
              </a:rPr>
              <a:t>ADPs</a:t>
            </a:r>
            <a:r>
              <a:rPr lang="en-GB" sz="1350" dirty="0">
                <a:latin typeface="Tahoma" pitchFamily="34" charset="0"/>
                <a:ea typeface="Tahoma" pitchFamily="34" charset="0"/>
                <a:cs typeface="Tahoma" pitchFamily="34" charset="0"/>
              </a:rPr>
              <a:t>)</a:t>
            </a:r>
          </a:p>
          <a:p>
            <a:pPr algn="just"/>
            <a:endParaRPr lang="en-GB" sz="1350" dirty="0">
              <a:latin typeface="Tahoma" pitchFamily="34" charset="0"/>
              <a:ea typeface="Tahoma" pitchFamily="34" charset="0"/>
              <a:cs typeface="Tahom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Arial Black" pitchFamily="34" charset="0"/>
              </a:rPr>
              <a:t>TRAINING AND FUNDING OPPORTUNITIES</a:t>
            </a:r>
            <a:endParaRPr lang="en-GB" dirty="0">
              <a:latin typeface="Arial Black" pitchFamily="34" charset="0"/>
            </a:endParaRPr>
          </a:p>
        </p:txBody>
      </p:sp>
      <p:sp>
        <p:nvSpPr>
          <p:cNvPr id="3" name="Content Placeholder 2"/>
          <p:cNvSpPr>
            <a:spLocks noGrp="1"/>
          </p:cNvSpPr>
          <p:nvPr>
            <p:ph idx="1"/>
          </p:nvPr>
        </p:nvSpPr>
        <p:spPr>
          <a:xfrm>
            <a:off x="457200" y="1600200"/>
            <a:ext cx="8229600" cy="4781128"/>
          </a:xfrm>
        </p:spPr>
        <p:txBody>
          <a:bodyPr>
            <a:normAutofit fontScale="77500" lnSpcReduction="20000"/>
          </a:bodyPr>
          <a:lstStyle/>
          <a:p>
            <a:pPr algn="just">
              <a:buNone/>
            </a:pPr>
            <a:r>
              <a:rPr lang="en-GB" b="1" dirty="0" smtClean="0">
                <a:latin typeface="Tahoma" pitchFamily="34" charset="0"/>
                <a:ea typeface="Tahoma" pitchFamily="34" charset="0"/>
                <a:cs typeface="Tahoma" pitchFamily="34" charset="0"/>
              </a:rPr>
              <a:t>	Training </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National Root Crops Research Institute, </a:t>
            </a:r>
            <a:r>
              <a:rPr lang="en-GB" dirty="0" err="1">
                <a:latin typeface="Tahoma" pitchFamily="34" charset="0"/>
                <a:ea typeface="Tahoma" pitchFamily="34" charset="0"/>
                <a:cs typeface="Tahoma" pitchFamily="34" charset="0"/>
              </a:rPr>
              <a:t>Umudike</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National Cereals Research Institute, Niger State</a:t>
            </a:r>
          </a:p>
          <a:p>
            <a:pPr lvl="0" algn="just"/>
            <a:r>
              <a:rPr lang="en-GB" dirty="0">
                <a:latin typeface="Tahoma" pitchFamily="34" charset="0"/>
                <a:ea typeface="Tahoma" pitchFamily="34" charset="0"/>
                <a:cs typeface="Tahoma" pitchFamily="34" charset="0"/>
              </a:rPr>
              <a:t>Cocoa Research Institute of Nigeria, Ibadan</a:t>
            </a:r>
          </a:p>
          <a:p>
            <a:pPr lvl="0" algn="just"/>
            <a:r>
              <a:rPr lang="en-GB" dirty="0">
                <a:latin typeface="Tahoma" pitchFamily="34" charset="0"/>
                <a:ea typeface="Tahoma" pitchFamily="34" charset="0"/>
                <a:cs typeface="Tahoma" pitchFamily="34" charset="0"/>
              </a:rPr>
              <a:t>Rubber Research Institute of Nigeria, Benin City</a:t>
            </a:r>
          </a:p>
          <a:p>
            <a:pPr lvl="0" algn="just"/>
            <a:r>
              <a:rPr lang="en-GB" dirty="0">
                <a:latin typeface="Tahoma" pitchFamily="34" charset="0"/>
                <a:ea typeface="Tahoma" pitchFamily="34" charset="0"/>
                <a:cs typeface="Tahoma" pitchFamily="34" charset="0"/>
              </a:rPr>
              <a:t>National Institute for Agric Research, Zaria</a:t>
            </a:r>
          </a:p>
          <a:p>
            <a:pPr lvl="0" algn="just"/>
            <a:r>
              <a:rPr lang="en-GB" dirty="0">
                <a:latin typeface="Tahoma" pitchFamily="34" charset="0"/>
                <a:ea typeface="Tahoma" pitchFamily="34" charset="0"/>
                <a:cs typeface="Tahoma" pitchFamily="34" charset="0"/>
              </a:rPr>
              <a:t>Federal Colleges of Agriculture, </a:t>
            </a:r>
            <a:r>
              <a:rPr lang="en-GB" dirty="0" err="1">
                <a:latin typeface="Tahoma" pitchFamily="34" charset="0"/>
                <a:ea typeface="Tahoma" pitchFamily="34" charset="0"/>
                <a:cs typeface="Tahoma" pitchFamily="34" charset="0"/>
              </a:rPr>
              <a:t>Akure</a:t>
            </a:r>
            <a:r>
              <a:rPr lang="en-GB" dirty="0">
                <a:latin typeface="Tahoma" pitchFamily="34" charset="0"/>
                <a:ea typeface="Tahoma" pitchFamily="34" charset="0"/>
                <a:cs typeface="Tahoma" pitchFamily="34" charset="0"/>
              </a:rPr>
              <a:t>, </a:t>
            </a:r>
            <a:r>
              <a:rPr lang="en-GB" dirty="0" err="1">
                <a:latin typeface="Tahoma" pitchFamily="34" charset="0"/>
                <a:ea typeface="Tahoma" pitchFamily="34" charset="0"/>
                <a:cs typeface="Tahoma" pitchFamily="34" charset="0"/>
              </a:rPr>
              <a:t>Ishigu</a:t>
            </a:r>
            <a:r>
              <a:rPr lang="en-GB" dirty="0">
                <a:latin typeface="Tahoma" pitchFamily="34" charset="0"/>
                <a:ea typeface="Tahoma" pitchFamily="34" charset="0"/>
                <a:cs typeface="Tahoma" pitchFamily="34" charset="0"/>
              </a:rPr>
              <a:t> &amp; Ibadan</a:t>
            </a:r>
          </a:p>
          <a:p>
            <a:pPr algn="just"/>
            <a:endParaRPr lang="en-GB" b="1" cap="all" dirty="0" smtClean="0">
              <a:latin typeface="Tahoma" pitchFamily="34" charset="0"/>
              <a:ea typeface="Tahoma" pitchFamily="34" charset="0"/>
              <a:cs typeface="Tahoma" pitchFamily="34" charset="0"/>
            </a:endParaRPr>
          </a:p>
          <a:p>
            <a:pPr algn="just">
              <a:buNone/>
            </a:pPr>
            <a:r>
              <a:rPr lang="en-GB" b="1" cap="all" dirty="0">
                <a:latin typeface="Tahoma" pitchFamily="34" charset="0"/>
                <a:ea typeface="Tahoma" pitchFamily="34" charset="0"/>
                <a:cs typeface="Tahoma" pitchFamily="34" charset="0"/>
              </a:rPr>
              <a:t>	</a:t>
            </a:r>
            <a:r>
              <a:rPr lang="en-GB" b="1" cap="all" dirty="0" smtClean="0">
                <a:latin typeface="Tahoma" pitchFamily="34" charset="0"/>
                <a:ea typeface="Tahoma" pitchFamily="34" charset="0"/>
                <a:cs typeface="Tahoma" pitchFamily="34" charset="0"/>
              </a:rPr>
              <a:t>F</a:t>
            </a:r>
            <a:r>
              <a:rPr lang="en-GB" b="1" dirty="0" smtClean="0">
                <a:latin typeface="Tahoma" pitchFamily="34" charset="0"/>
                <a:ea typeface="Tahoma" pitchFamily="34" charset="0"/>
                <a:cs typeface="Tahoma" pitchFamily="34" charset="0"/>
              </a:rPr>
              <a:t>unding</a:t>
            </a:r>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Bank of Agriculture: Provides low cost credit to small holder and commercial farmers, and small and medium rural enterprise. </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GB" sz="4000" dirty="0" smtClean="0">
                <a:latin typeface="Arial Black" pitchFamily="34" charset="0"/>
              </a:rPr>
              <a:t>BUSINESS OPPORTUNITIES </a:t>
            </a:r>
            <a:r>
              <a:rPr lang="en-GB" sz="4000" dirty="0" err="1" smtClean="0">
                <a:latin typeface="Arial Black" pitchFamily="34" charset="0"/>
              </a:rPr>
              <a:t>IN</a:t>
            </a:r>
            <a:r>
              <a:rPr lang="en-GB" sz="4000" dirty="0" smtClean="0">
                <a:latin typeface="Arial Black" pitchFamily="34" charset="0"/>
              </a:rPr>
              <a:t> THE AGRO ALLIED VALUE CHAIN:</a:t>
            </a:r>
          </a:p>
          <a:p>
            <a:pPr algn="ctr">
              <a:buNone/>
            </a:pPr>
            <a:endParaRPr lang="en-GB" sz="4000" dirty="0" smtClean="0">
              <a:latin typeface="Arial Black" pitchFamily="34" charset="0"/>
            </a:endParaRPr>
          </a:p>
          <a:p>
            <a:pPr algn="ctr">
              <a:buNone/>
            </a:pPr>
            <a:r>
              <a:rPr lang="en-GB" sz="4000" dirty="0" smtClean="0">
                <a:latin typeface="Arial Black" pitchFamily="34" charset="0"/>
              </a:rPr>
              <a:t>INPUT SERVICES</a:t>
            </a:r>
            <a:endParaRPr lang="en-GB"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b="1" dirty="0" smtClean="0">
                <a:latin typeface="Arial Black" pitchFamily="34" charset="0"/>
              </a:rPr>
              <a:t>INPUT SERVICES</a:t>
            </a:r>
            <a:endParaRPr lang="en-GB" dirty="0">
              <a:latin typeface="Arial Black" pitchFamily="34" charset="0"/>
            </a:endParaRPr>
          </a:p>
        </p:txBody>
      </p:sp>
      <p:sp>
        <p:nvSpPr>
          <p:cNvPr id="3" name="Content Placeholder 2"/>
          <p:cNvSpPr>
            <a:spLocks noGrp="1"/>
          </p:cNvSpPr>
          <p:nvPr>
            <p:ph idx="1"/>
          </p:nvPr>
        </p:nvSpPr>
        <p:spPr>
          <a:xfrm>
            <a:off x="457200" y="1268760"/>
            <a:ext cx="8229600" cy="4857403"/>
          </a:xfrm>
        </p:spPr>
        <p:txBody>
          <a:bodyPr>
            <a:normAutofit fontScale="85000" lnSpcReduction="20000"/>
          </a:bodyPr>
          <a:lstStyle/>
          <a:p>
            <a:pPr lvl="0" algn="just"/>
            <a:r>
              <a:rPr lang="en-GB" dirty="0">
                <a:latin typeface="Tahoma" pitchFamily="34" charset="0"/>
                <a:ea typeface="Tahoma" pitchFamily="34" charset="0"/>
                <a:cs typeface="Tahoma" pitchFamily="34" charset="0"/>
              </a:rPr>
              <a:t>Production of varieties of high yielding certified seeds and seedlings such as: Maize, Cassava, Yam, Sweet potato, Soybean, Tomato, Pepper, Citrus, Mango, Plantain/Banana, Pineapple, Pawpaw, Mushroom and Cocoa.</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certified improved breeds, use of proven stock/artificial insemination facilities for upgrading local stock. E.g. Day Old Chicks, Poultry, Pigs, Sheep and Goat, Cattle and Rabbit.</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certified high quality fish fingerlings and juveniles.</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b="1" dirty="0" smtClean="0">
                <a:latin typeface="Arial Black" pitchFamily="34" charset="0"/>
              </a:rPr>
              <a:t>INPUT SERVICES (Cont’d)</a:t>
            </a:r>
            <a:endParaRPr lang="en-GB" dirty="0"/>
          </a:p>
        </p:txBody>
      </p:sp>
      <p:sp>
        <p:nvSpPr>
          <p:cNvPr id="3" name="Content Placeholder 2"/>
          <p:cNvSpPr>
            <a:spLocks noGrp="1"/>
          </p:cNvSpPr>
          <p:nvPr>
            <p:ph idx="1"/>
          </p:nvPr>
        </p:nvSpPr>
        <p:spPr>
          <a:xfrm>
            <a:off x="457200" y="1196752"/>
            <a:ext cx="8229600" cy="5472608"/>
          </a:xfrm>
        </p:spPr>
        <p:txBody>
          <a:bodyPr>
            <a:normAutofit fontScale="70000" lnSpcReduction="20000"/>
          </a:bodyPr>
          <a:lstStyle/>
          <a:p>
            <a:pPr lvl="0" algn="just"/>
            <a:r>
              <a:rPr lang="en-GB" dirty="0">
                <a:latin typeface="Tahoma" pitchFamily="34" charset="0"/>
                <a:ea typeface="Tahoma" pitchFamily="34" charset="0"/>
                <a:cs typeface="Tahoma" pitchFamily="34" charset="0"/>
              </a:rPr>
              <a:t>Local fabrication and assembly of agricultural machinery;</a:t>
            </a:r>
            <a:r>
              <a:rPr lang="en-GB" b="1" dirty="0">
                <a:latin typeface="Tahoma" pitchFamily="34" charset="0"/>
                <a:ea typeface="Tahoma" pitchFamily="34" charset="0"/>
                <a:cs typeface="Tahoma" pitchFamily="34" charset="0"/>
              </a:rPr>
              <a:t> </a:t>
            </a:r>
            <a:r>
              <a:rPr lang="en-GB" dirty="0">
                <a:latin typeface="Tahoma" pitchFamily="34" charset="0"/>
                <a:ea typeface="Tahoma" pitchFamily="34" charset="0"/>
                <a:cs typeface="Tahoma" pitchFamily="34" charset="0"/>
              </a:rPr>
              <a:t>assembling of tractors, ancillary farm and processing equipment such as plough, harrow, ridge, trailer, thresher, </a:t>
            </a:r>
            <a:r>
              <a:rPr lang="en-GB" dirty="0" err="1">
                <a:latin typeface="Tahoma" pitchFamily="34" charset="0"/>
                <a:ea typeface="Tahoma" pitchFamily="34" charset="0"/>
                <a:cs typeface="Tahoma" pitchFamily="34" charset="0"/>
              </a:rPr>
              <a:t>slasher</a:t>
            </a:r>
            <a:r>
              <a:rPr lang="en-GB" dirty="0">
                <a:latin typeface="Tahoma" pitchFamily="34" charset="0"/>
                <a:ea typeface="Tahoma" pitchFamily="34" charset="0"/>
                <a:cs typeface="Tahoma" pitchFamily="34" charset="0"/>
              </a:rPr>
              <a:t>, power tiller, cereal processors, dryers, storage cribs, spraying pump, irrigation hoses and pipes and spare parts.</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Fabrication and sale of farm and processing equipment such as Grain milling machine, Oil palm milling machine, Threshing machine, Boom Sprayers, Fruit Juice Machine, Cocoa Processing Machine, Battery Cages, Feeders, Brooders, Drinkers, Planters, Spare parts etc.</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organic based fertilizers (Manure, Compost).</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Production of agricultural chemicals such as herbicides, insecticides, Fungicides, storage chemicals, Agricultural Limes, Vaccines and Drugs</a:t>
            </a:r>
            <a:r>
              <a:rPr lang="en-GB" dirty="0" smtClean="0">
                <a:latin typeface="Tahoma" pitchFamily="34" charset="0"/>
                <a:ea typeface="Tahoma" pitchFamily="34" charset="0"/>
                <a:cs typeface="Tahoma" pitchFamily="34" charset="0"/>
              </a:rPr>
              <a:t>.</a:t>
            </a:r>
            <a:endParaRPr lang="en-GB" dirty="0">
              <a:latin typeface="Tahoma" pitchFamily="34" charset="0"/>
              <a:ea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Arial Black" pitchFamily="34" charset="0"/>
              </a:rPr>
              <a:t>CHALLENGES </a:t>
            </a:r>
            <a:r>
              <a:rPr lang="en-GB" b="1" dirty="0" err="1" smtClean="0">
                <a:latin typeface="Arial Black" pitchFamily="34" charset="0"/>
              </a:rPr>
              <a:t>IN</a:t>
            </a:r>
            <a:r>
              <a:rPr lang="en-GB" b="1" dirty="0" smtClean="0">
                <a:latin typeface="Arial Black" pitchFamily="34" charset="0"/>
              </a:rPr>
              <a:t> INPUT PRODUCTION</a:t>
            </a:r>
            <a:endParaRPr lang="en-GB" dirty="0">
              <a:latin typeface="Arial Black" pitchFamily="34" charset="0"/>
            </a:endParaRPr>
          </a:p>
        </p:txBody>
      </p:sp>
      <p:sp>
        <p:nvSpPr>
          <p:cNvPr id="3" name="Content Placeholder 2"/>
          <p:cNvSpPr>
            <a:spLocks noGrp="1"/>
          </p:cNvSpPr>
          <p:nvPr>
            <p:ph idx="1"/>
          </p:nvPr>
        </p:nvSpPr>
        <p:spPr>
          <a:xfrm>
            <a:off x="457200" y="1855365"/>
            <a:ext cx="8229600" cy="4525963"/>
          </a:xfrm>
        </p:spPr>
        <p:txBody>
          <a:bodyPr/>
          <a:lstStyle/>
          <a:p>
            <a:pPr lvl="0" algn="just"/>
            <a:r>
              <a:rPr lang="en-GB" dirty="0" smtClean="0">
                <a:latin typeface="Tahoma" pitchFamily="34" charset="0"/>
                <a:ea typeface="Tahoma" pitchFamily="34" charset="0"/>
                <a:cs typeface="Tahoma" pitchFamily="34" charset="0"/>
              </a:rPr>
              <a:t>Financial </a:t>
            </a:r>
            <a:r>
              <a:rPr lang="en-GB" dirty="0">
                <a:latin typeface="Tahoma" pitchFamily="34" charset="0"/>
                <a:ea typeface="Tahoma" pitchFamily="34" charset="0"/>
                <a:cs typeface="Tahoma" pitchFamily="34" charset="0"/>
              </a:rPr>
              <a:t>risk for farmers</a:t>
            </a:r>
            <a:r>
              <a:rPr lang="en-GB" dirty="0" smtClean="0">
                <a:latin typeface="Tahoma" pitchFamily="34" charset="0"/>
                <a:ea typeface="Tahoma" pitchFamily="34" charset="0"/>
                <a:cs typeface="Tahoma" pitchFamily="34" charset="0"/>
              </a:rPr>
              <a:t>.</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Corruption in disbursement of fertiliser to </a:t>
            </a:r>
            <a:r>
              <a:rPr lang="en-GB" dirty="0" smtClean="0">
                <a:latin typeface="Tahoma" pitchFamily="34" charset="0"/>
                <a:ea typeface="Tahoma" pitchFamily="34" charset="0"/>
                <a:cs typeface="Tahoma" pitchFamily="34" charset="0"/>
              </a:rPr>
              <a:t>farmers.</a:t>
            </a:r>
          </a:p>
          <a:p>
            <a:pPr lvl="0"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Best practices not understood/adopted.</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GB" sz="4000" dirty="0" smtClean="0">
                <a:latin typeface="Arial Black" pitchFamily="34" charset="0"/>
              </a:rPr>
              <a:t>BUSINESS OPPORTUNITIES </a:t>
            </a:r>
            <a:r>
              <a:rPr lang="en-GB" sz="4000" dirty="0" err="1" smtClean="0">
                <a:latin typeface="Arial Black" pitchFamily="34" charset="0"/>
              </a:rPr>
              <a:t>IN</a:t>
            </a:r>
            <a:r>
              <a:rPr lang="en-GB" sz="4000" dirty="0" smtClean="0">
                <a:latin typeface="Arial Black" pitchFamily="34" charset="0"/>
              </a:rPr>
              <a:t> THE AGRO ALLIED VALUE CHAIN:</a:t>
            </a:r>
          </a:p>
          <a:p>
            <a:pPr algn="ctr">
              <a:buNone/>
            </a:pPr>
            <a:endParaRPr lang="en-GB" sz="4000" dirty="0" smtClean="0">
              <a:latin typeface="Arial Black" pitchFamily="34" charset="0"/>
            </a:endParaRPr>
          </a:p>
          <a:p>
            <a:pPr algn="ctr">
              <a:buNone/>
            </a:pPr>
            <a:r>
              <a:rPr lang="en-GB" sz="4000" dirty="0" smtClean="0">
                <a:latin typeface="Arial Black" pitchFamily="34" charset="0"/>
              </a:rPr>
              <a:t>FARMING</a:t>
            </a:r>
            <a:endParaRPr lang="en-GB" sz="4000" dirty="0" smtClean="0"/>
          </a:p>
          <a:p>
            <a:endParaRPr lang="en-GB"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936104"/>
          </a:xfrm>
        </p:spPr>
        <p:txBody>
          <a:bodyPr>
            <a:normAutofit/>
          </a:bodyPr>
          <a:lstStyle/>
          <a:p>
            <a:pPr lvl="0"/>
            <a:r>
              <a:rPr lang="en-GB" b="1" dirty="0" smtClean="0">
                <a:latin typeface="Arial Black" pitchFamily="34" charset="0"/>
              </a:rPr>
              <a:t>FARMING</a:t>
            </a:r>
            <a:endParaRPr lang="en-GB" dirty="0">
              <a:latin typeface="Arial Black" pitchFamily="34" charset="0"/>
            </a:endParaRPr>
          </a:p>
        </p:txBody>
      </p:sp>
      <p:sp>
        <p:nvSpPr>
          <p:cNvPr id="3" name="Content Placeholder 2"/>
          <p:cNvSpPr>
            <a:spLocks noGrp="1"/>
          </p:cNvSpPr>
          <p:nvPr>
            <p:ph idx="1"/>
          </p:nvPr>
        </p:nvSpPr>
        <p:spPr>
          <a:xfrm>
            <a:off x="457200" y="1124744"/>
            <a:ext cx="8229600" cy="5544616"/>
          </a:xfrm>
        </p:spPr>
        <p:txBody>
          <a:bodyPr>
            <a:normAutofit fontScale="70000" lnSpcReduction="20000"/>
          </a:bodyPr>
          <a:lstStyle/>
          <a:p>
            <a:pPr lvl="0" algn="just"/>
            <a:r>
              <a:rPr lang="en-GB" dirty="0" smtClean="0">
                <a:latin typeface="Tahoma" pitchFamily="34" charset="0"/>
                <a:ea typeface="Tahoma" pitchFamily="34" charset="0"/>
                <a:cs typeface="Tahoma" pitchFamily="34" charset="0"/>
              </a:rPr>
              <a:t>Large </a:t>
            </a:r>
            <a:r>
              <a:rPr lang="en-GB" dirty="0">
                <a:latin typeface="Tahoma" pitchFamily="34" charset="0"/>
                <a:ea typeface="Tahoma" pitchFamily="34" charset="0"/>
                <a:cs typeface="Tahoma" pitchFamily="34" charset="0"/>
              </a:rPr>
              <a:t>Scale Production of Major arable crops such as: Cassava, Maize, Yam, Soybean, Melon, Pepper, Rice, Sugarcane and Tomato.</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Plantation of fruit trees: Citrus, Mango, Cashew, Plantain, Banana, Pineapple and Pawpaw.</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Plantation of Tree Crops: </a:t>
            </a:r>
            <a:r>
              <a:rPr lang="en-GB" dirty="0" err="1">
                <a:latin typeface="Tahoma" pitchFamily="34" charset="0"/>
                <a:ea typeface="Tahoma" pitchFamily="34" charset="0"/>
                <a:cs typeface="Tahoma" pitchFamily="34" charset="0"/>
              </a:rPr>
              <a:t>Moringa</a:t>
            </a:r>
            <a:r>
              <a:rPr lang="en-GB" dirty="0">
                <a:latin typeface="Tahoma" pitchFamily="34" charset="0"/>
                <a:ea typeface="Tahoma" pitchFamily="34" charset="0"/>
                <a:cs typeface="Tahoma" pitchFamily="34" charset="0"/>
              </a:rPr>
              <a:t>, Cocoa, Cashew, Oil palm.</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Large scale vegetable production and irrigation farming using banks of existing rivers and dams during the dry season. Crops such as: Tomato, pepper, garden eggs, cucumber, watermelon, </a:t>
            </a:r>
            <a:r>
              <a:rPr lang="en-GB" i="1" dirty="0" err="1">
                <a:latin typeface="Tahoma" pitchFamily="34" charset="0"/>
                <a:ea typeface="Tahoma" pitchFamily="34" charset="0"/>
                <a:cs typeface="Tahoma" pitchFamily="34" charset="0"/>
              </a:rPr>
              <a:t>teferia</a:t>
            </a:r>
            <a:r>
              <a:rPr lang="en-GB" i="1" dirty="0">
                <a:latin typeface="Tahoma" pitchFamily="34" charset="0"/>
                <a:ea typeface="Tahoma" pitchFamily="34" charset="0"/>
                <a:cs typeface="Tahoma" pitchFamily="34" charset="0"/>
              </a:rPr>
              <a:t> </a:t>
            </a:r>
            <a:r>
              <a:rPr lang="en-GB" dirty="0">
                <a:latin typeface="Tahoma" pitchFamily="34" charset="0"/>
                <a:ea typeface="Tahoma" pitchFamily="34" charset="0"/>
                <a:cs typeface="Tahoma" pitchFamily="34" charset="0"/>
              </a:rPr>
              <a:t>(</a:t>
            </a:r>
            <a:r>
              <a:rPr lang="en-GB" dirty="0" err="1">
                <a:latin typeface="Tahoma" pitchFamily="34" charset="0"/>
                <a:ea typeface="Tahoma" pitchFamily="34" charset="0"/>
                <a:cs typeface="Tahoma" pitchFamily="34" charset="0"/>
              </a:rPr>
              <a:t>ugwu</a:t>
            </a:r>
            <a:r>
              <a:rPr lang="en-GB" dirty="0">
                <a:latin typeface="Tahoma" pitchFamily="34" charset="0"/>
                <a:ea typeface="Tahoma" pitchFamily="34" charset="0"/>
                <a:cs typeface="Tahoma" pitchFamily="34" charset="0"/>
              </a:rPr>
              <a:t>), okra could be cultivated.</a:t>
            </a:r>
          </a:p>
          <a:p>
            <a:pPr algn="just"/>
            <a:endParaRPr lang="en-GB" dirty="0">
              <a:latin typeface="Tahoma" pitchFamily="34" charset="0"/>
              <a:ea typeface="Tahoma" pitchFamily="34" charset="0"/>
              <a:cs typeface="Tahoma" pitchFamily="34" charset="0"/>
            </a:endParaRPr>
          </a:p>
          <a:p>
            <a:pPr lvl="0" algn="just"/>
            <a:r>
              <a:rPr lang="en-GB" dirty="0">
                <a:latin typeface="Tahoma" pitchFamily="34" charset="0"/>
                <a:ea typeface="Tahoma" pitchFamily="34" charset="0"/>
                <a:cs typeface="Tahoma" pitchFamily="34" charset="0"/>
              </a:rPr>
              <a:t>Livestock/Fish Production: Large scale production of Poultry (Broilers, Layers, Cockerels and Turkey), Pig, Beef, Cattle, Sheep and goat, Cane Rat/</a:t>
            </a:r>
            <a:r>
              <a:rPr lang="en-GB" dirty="0" err="1">
                <a:latin typeface="Tahoma" pitchFamily="34" charset="0"/>
                <a:ea typeface="Tahoma" pitchFamily="34" charset="0"/>
                <a:cs typeface="Tahoma" pitchFamily="34" charset="0"/>
              </a:rPr>
              <a:t>Grasscutter</a:t>
            </a:r>
            <a:r>
              <a:rPr lang="en-GB" dirty="0">
                <a:latin typeface="Tahoma" pitchFamily="34" charset="0"/>
                <a:ea typeface="Tahoma" pitchFamily="34" charset="0"/>
                <a:cs typeface="Tahoma" pitchFamily="34" charset="0"/>
              </a:rPr>
              <a:t>, Rabbits, Snails and Table Fish (Catfish, Tilapia etc).</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Black" pitchFamily="34" charset="0"/>
              </a:rPr>
              <a:t>FARMING</a:t>
            </a:r>
            <a:endParaRPr lang="en-GB" dirty="0">
              <a:latin typeface="Arial Black" pitchFamily="34" charset="0"/>
            </a:endParaRPr>
          </a:p>
        </p:txBody>
      </p:sp>
      <p:sp>
        <p:nvSpPr>
          <p:cNvPr id="3" name="Content Placeholder 2"/>
          <p:cNvSpPr>
            <a:spLocks noGrp="1"/>
          </p:cNvSpPr>
          <p:nvPr>
            <p:ph idx="1"/>
          </p:nvPr>
        </p:nvSpPr>
        <p:spPr>
          <a:xfrm>
            <a:off x="457200" y="1340768"/>
            <a:ext cx="8229600" cy="5256584"/>
          </a:xfrm>
        </p:spPr>
        <p:txBody>
          <a:bodyPr>
            <a:normAutofit fontScale="70000" lnSpcReduction="20000"/>
          </a:bodyPr>
          <a:lstStyle/>
          <a:p>
            <a:pPr algn="just">
              <a:buNone/>
            </a:pPr>
            <a:r>
              <a:rPr lang="en-GB" b="1" dirty="0" smtClean="0">
                <a:latin typeface="Tahoma" pitchFamily="34" charset="0"/>
                <a:ea typeface="Tahoma" pitchFamily="34" charset="0"/>
                <a:cs typeface="Tahoma" pitchFamily="34" charset="0"/>
              </a:rPr>
              <a:t>	Greenhouses</a:t>
            </a:r>
            <a:endParaRPr lang="en-GB" dirty="0" smtClean="0">
              <a:latin typeface="Tahoma" pitchFamily="34" charset="0"/>
              <a:ea typeface="Tahoma" pitchFamily="34" charset="0"/>
              <a:cs typeface="Tahoma" pitchFamily="34" charset="0"/>
            </a:endParaRPr>
          </a:p>
          <a:p>
            <a:pPr algn="just"/>
            <a:r>
              <a:rPr lang="en-GB" dirty="0" smtClean="0">
                <a:latin typeface="Tahoma" pitchFamily="34" charset="0"/>
                <a:ea typeface="Tahoma" pitchFamily="34" charset="0"/>
                <a:cs typeface="Tahoma" pitchFamily="34" charset="0"/>
              </a:rPr>
              <a:t>Home Based: Can be operated from home.</a:t>
            </a:r>
          </a:p>
          <a:p>
            <a:pPr algn="just"/>
            <a:r>
              <a:rPr lang="en-GB" dirty="0" smtClean="0">
                <a:latin typeface="Tahoma" pitchFamily="34" charset="0"/>
                <a:ea typeface="Tahoma" pitchFamily="34" charset="0"/>
                <a:cs typeface="Tahoma" pitchFamily="34" charset="0"/>
              </a:rPr>
              <a:t>Part Time: Can be operated part-time.</a:t>
            </a:r>
          </a:p>
          <a:p>
            <a:pPr algn="just"/>
            <a:endParaRPr lang="en-GB" dirty="0" smtClean="0">
              <a:latin typeface="Tahoma" pitchFamily="34" charset="0"/>
              <a:ea typeface="Tahoma" pitchFamily="34" charset="0"/>
              <a:cs typeface="Tahoma" pitchFamily="34" charset="0"/>
            </a:endParaRPr>
          </a:p>
          <a:p>
            <a:pPr algn="just">
              <a:buNone/>
            </a:pPr>
            <a:r>
              <a:rPr lang="en-GB" b="1" dirty="0" smtClean="0">
                <a:latin typeface="Tahoma" pitchFamily="34" charset="0"/>
                <a:ea typeface="Tahoma" pitchFamily="34" charset="0"/>
                <a:cs typeface="Tahoma" pitchFamily="34" charset="0"/>
              </a:rPr>
              <a:t>	Business Overview</a:t>
            </a:r>
          </a:p>
          <a:p>
            <a:pPr algn="just"/>
            <a:r>
              <a:rPr lang="en-GB" dirty="0" smtClean="0">
                <a:latin typeface="Tahoma" pitchFamily="34" charset="0"/>
                <a:ea typeface="Tahoma" pitchFamily="34" charset="0"/>
                <a:cs typeface="Tahoma" pitchFamily="34" charset="0"/>
              </a:rPr>
              <a:t>If love plants and flowers but lack the green thumb, greenhouses may be for you.</a:t>
            </a:r>
          </a:p>
          <a:p>
            <a:pPr algn="just"/>
            <a:endParaRPr lang="en-GB" dirty="0" smtClean="0">
              <a:latin typeface="Tahoma" pitchFamily="34" charset="0"/>
              <a:ea typeface="Tahoma" pitchFamily="34" charset="0"/>
              <a:cs typeface="Tahoma" pitchFamily="34" charset="0"/>
            </a:endParaRPr>
          </a:p>
          <a:p>
            <a:pPr algn="just"/>
            <a:r>
              <a:rPr lang="en-GB" dirty="0" smtClean="0">
                <a:latin typeface="Tahoma" pitchFamily="34" charset="0"/>
                <a:ea typeface="Tahoma" pitchFamily="34" charset="0"/>
                <a:cs typeface="Tahoma" pitchFamily="34" charset="0"/>
              </a:rPr>
              <a:t>There are various approaches that can be taken for starting a greenhouse installation business.</a:t>
            </a:r>
          </a:p>
          <a:p>
            <a:pPr algn="just"/>
            <a:endParaRPr lang="en-GB" dirty="0" smtClean="0">
              <a:latin typeface="Tahoma" pitchFamily="34" charset="0"/>
              <a:ea typeface="Tahoma" pitchFamily="34" charset="0"/>
              <a:cs typeface="Tahoma" pitchFamily="34" charset="0"/>
            </a:endParaRPr>
          </a:p>
          <a:p>
            <a:pPr algn="just">
              <a:buNone/>
            </a:pPr>
            <a:r>
              <a:rPr lang="en-GB" dirty="0" smtClean="0">
                <a:latin typeface="Tahoma" pitchFamily="34" charset="0"/>
                <a:ea typeface="Tahoma" pitchFamily="34" charset="0"/>
                <a:cs typeface="Tahoma" pitchFamily="34" charset="0"/>
              </a:rPr>
              <a:t>	These approaches include:</a:t>
            </a:r>
          </a:p>
          <a:p>
            <a:pPr algn="just"/>
            <a:r>
              <a:rPr lang="en-GB" dirty="0" smtClean="0">
                <a:latin typeface="Tahoma" pitchFamily="34" charset="0"/>
                <a:ea typeface="Tahoma" pitchFamily="34" charset="0"/>
                <a:cs typeface="Tahoma" pitchFamily="34" charset="0"/>
              </a:rPr>
              <a:t>Designing, building, selling, and installing greenhouses</a:t>
            </a:r>
          </a:p>
          <a:p>
            <a:pPr algn="just"/>
            <a:r>
              <a:rPr lang="en-GB" dirty="0" smtClean="0">
                <a:latin typeface="Tahoma" pitchFamily="34" charset="0"/>
                <a:ea typeface="Tahoma" pitchFamily="34" charset="0"/>
                <a:cs typeface="Tahoma" pitchFamily="34" charset="0"/>
              </a:rPr>
              <a:t>Designing and selling U-Install-It greenhouse kits</a:t>
            </a:r>
          </a:p>
          <a:p>
            <a:pPr algn="just"/>
            <a:r>
              <a:rPr lang="en-GB" dirty="0" smtClean="0">
                <a:latin typeface="Tahoma" pitchFamily="34" charset="0"/>
                <a:ea typeface="Tahoma" pitchFamily="34" charset="0"/>
                <a:cs typeface="Tahoma" pitchFamily="34" charset="0"/>
              </a:rPr>
              <a:t>Selling and installing greenhouses for existing manufacturers</a:t>
            </a:r>
          </a:p>
          <a:p>
            <a:pPr algn="just"/>
            <a:endParaRPr lang="en-GB" dirty="0">
              <a:latin typeface="Tahoma" pitchFamily="34" charset="0"/>
              <a:ea typeface="Tahoma" pitchFamily="34" charset="0"/>
              <a:cs typeface="Tahoma"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907</Words>
  <Application>Microsoft Office PowerPoint</Application>
  <PresentationFormat>On-screen Show (4:3)</PresentationFormat>
  <Paragraphs>216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EXPLORING BUSINESS OPPORTUNITIES IN NIGERIAN AGRO-ALLIED SECTOR</vt:lpstr>
      <vt:lpstr>THE VALUE CHAIN IN THE NIGERIAN AGRO-ALLIED SECTOR</vt:lpstr>
      <vt:lpstr>Slide 3</vt:lpstr>
      <vt:lpstr>INPUT SERVICES</vt:lpstr>
      <vt:lpstr>INPUT SERVICES (Cont’d)</vt:lpstr>
      <vt:lpstr>CHALLENGES IN INPUT PRODUCTION</vt:lpstr>
      <vt:lpstr>Slide 7</vt:lpstr>
      <vt:lpstr>FARMING</vt:lpstr>
      <vt:lpstr>FARMING</vt:lpstr>
      <vt:lpstr>FARMING</vt:lpstr>
      <vt:lpstr>CHALLENGES IN FARMING</vt:lpstr>
      <vt:lpstr>Slide 12</vt:lpstr>
      <vt:lpstr>OPPORTUNITIES IN AGRO PROCESSING </vt:lpstr>
      <vt:lpstr>OPPORTUNITIES IN AGRO PROCESSING (2)</vt:lpstr>
      <vt:lpstr>OPPORTUNITIES IN AGRO PROCESSING (3)</vt:lpstr>
      <vt:lpstr>AGRO PROCESSING</vt:lpstr>
      <vt:lpstr>CHALLENGES IN AGRO PROCESSING</vt:lpstr>
      <vt:lpstr>Slide 18</vt:lpstr>
      <vt:lpstr>OPPORTUNITIES IN AGRO DEALERSHIP</vt:lpstr>
      <vt:lpstr>CHALLENGES OF AGRO DEALERSHIP</vt:lpstr>
      <vt:lpstr>Slide 21</vt:lpstr>
      <vt:lpstr>INDUSTRIAL MANUFACTURERS</vt:lpstr>
      <vt:lpstr>CHALLENGES FOR INDUSTRIAL MANUFACTURERS</vt:lpstr>
      <vt:lpstr>OPPORTUNITIES IN TRADE AND EXPORTS OF AGRO-ALLIED PRODUCTS</vt:lpstr>
      <vt:lpstr>CHALLENGES IN TRADE AND EXPORTS OF AGRO-ALLIED PRODUCTS</vt:lpstr>
      <vt:lpstr>GENERAL CHALLENGES IN THE AGRO ALLIED SECTOR</vt:lpstr>
      <vt:lpstr>TECHNICAL SUPPORT, RESEARCH AND DEVELOPMENT</vt:lpstr>
      <vt:lpstr>TRAINING AND FUNDING OPPORTUNITIES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BUSINESS OPPORTUNITIES IN THE NIGERIAN AGRO-ALLIED SECTOR</dc:title>
  <dc:creator>TRWConsult</dc:creator>
  <cp:lastModifiedBy>TRW Consult</cp:lastModifiedBy>
  <cp:revision>50</cp:revision>
  <dcterms:created xsi:type="dcterms:W3CDTF">2013-07-04T16:02:09Z</dcterms:created>
  <dcterms:modified xsi:type="dcterms:W3CDTF">2013-07-17T12:42:37Z</dcterms:modified>
</cp:coreProperties>
</file>