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"/>
  </p:notesMasterIdLst>
  <p:sldIdLst>
    <p:sldId id="256" r:id="rId4"/>
    <p:sldId id="262" r:id="rId5"/>
    <p:sldId id="263" r:id="rId6"/>
    <p:sldId id="267" r:id="rId7"/>
    <p:sldId id="257" r:id="rId8"/>
    <p:sldId id="258" r:id="rId9"/>
    <p:sldId id="259" r:id="rId10"/>
    <p:sldId id="265" r:id="rId11"/>
    <p:sldId id="266" r:id="rId12"/>
    <p:sldId id="268" r:id="rId13"/>
    <p:sldId id="260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038" autoAdjust="0"/>
    <p:restoredTop sz="94660"/>
  </p:normalViewPr>
  <p:slideViewPr>
    <p:cSldViewPr>
      <p:cViewPr varScale="1">
        <p:scale>
          <a:sx n="93" d="100"/>
          <a:sy n="93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164C0-0CA3-477E-97CC-586C0BC698AE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BC0BD-8C0F-4E90-9350-D80617616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BC0BD-8C0F-4E90-9350-D80617616D7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BC0BD-8C0F-4E90-9350-D80617616D7B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BC0BD-8C0F-4E90-9350-D80617616D7B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E5E15-2783-4FF4-8A2E-2EBD2C74DF52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FADF-2293-4673-8E59-8AC4ACB7E11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37943-D07E-434C-9A16-D0B31781F5C5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8E3E3-5D96-4F87-9D63-B11BDED0D31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304B6-650C-49E9-AEBA-8EF32EF0810F}" type="datetimeFigureOut">
              <a:rPr lang="en-US" smtClean="0"/>
              <a:pPr/>
              <a:t>11/25/2013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DBE89-A2E5-4108-8369-F2B7431E1D6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743086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latin typeface="Agency FB" pitchFamily="34" charset="0"/>
              </a:rPr>
              <a:t>SMEs </a:t>
            </a:r>
            <a:r>
              <a:rPr lang="en-GB" sz="4000" b="1" dirty="0">
                <a:latin typeface="Agency FB" pitchFamily="34" charset="0"/>
              </a:rPr>
              <a:t>a</a:t>
            </a:r>
            <a:r>
              <a:rPr lang="en-GB" sz="4000" b="1" dirty="0" smtClean="0">
                <a:latin typeface="Agency FB" pitchFamily="34" charset="0"/>
              </a:rPr>
              <a:t>t the Heart of National Development: </a:t>
            </a:r>
            <a:br>
              <a:rPr lang="en-GB" sz="4000" b="1" dirty="0" smtClean="0">
                <a:latin typeface="Agency FB" pitchFamily="34" charset="0"/>
              </a:rPr>
            </a:br>
            <a:r>
              <a:rPr lang="en-GB" sz="4000" b="1" dirty="0" smtClean="0">
                <a:latin typeface="Agency FB" pitchFamily="34" charset="0"/>
              </a:rPr>
              <a:t>Creativity, Capacity And Capital</a:t>
            </a:r>
            <a:endParaRPr lang="en-GB" sz="4000" b="1" dirty="0"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3854"/>
            <a:ext cx="6400800" cy="2609856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Keynote </a:t>
            </a:r>
            <a:r>
              <a:rPr lang="en-GB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Address</a:t>
            </a:r>
          </a:p>
          <a:p>
            <a:endParaRPr lang="en-GB" sz="24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By</a:t>
            </a:r>
          </a:p>
          <a:p>
            <a:endParaRPr lang="en-GB" sz="24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Ibukun</a:t>
            </a:r>
            <a:r>
              <a:rPr lang="en-GB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Awosika</a:t>
            </a:r>
            <a:endParaRPr lang="en-GB" sz="24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Aharoni" pitchFamily="2" charset="-79"/>
              </a:rPr>
              <a:t>GCEO, The Chair Centre Group</a:t>
            </a:r>
          </a:p>
          <a:p>
            <a:endParaRPr lang="en-GB" sz="24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sz="2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 Black" pitchFamily="34" charset="0"/>
              </a:rPr>
              <a:t>Capacity Building: The Role of Government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What are the roles the government needs to play in helping SMEs to build capacity?</a:t>
            </a: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 Black" pitchFamily="34" charset="0"/>
              </a:rPr>
              <a:t>Capacity Building: </a:t>
            </a:r>
            <a:r>
              <a:rPr lang="en-GB" dirty="0" smtClean="0">
                <a:latin typeface="Arial Black" pitchFamily="34" charset="0"/>
              </a:rPr>
              <a:t>Entrepreneur’s Role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What are the roles that individual entrepreneur must take to develop capacity?</a:t>
            </a:r>
          </a:p>
          <a:p>
            <a:pPr algn="just"/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What 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got you started may not take you to the next level.</a:t>
            </a:r>
          </a:p>
          <a:p>
            <a:pPr algn="just"/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 drivers of a business are not acquiring additional skills or keeping abreast of industry and “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glocal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 trends, then the business will stagnate, regress and perhaps become extinct.</a:t>
            </a: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 Black" pitchFamily="34" charset="0"/>
              </a:rPr>
              <a:t>Capital: What Role?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7290" y="6345816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Bank’s Involvement With SMEs (Source: World Bank)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58204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792"/>
                <a:gridCol w="1000132"/>
                <a:gridCol w="1071570"/>
                <a:gridCol w="1128706"/>
                <a:gridCol w="871558"/>
                <a:gridCol w="1214446"/>
              </a:tblGrid>
              <a:tr h="457200">
                <a:tc>
                  <a:txBody>
                    <a:bodyPr/>
                    <a:lstStyle/>
                    <a:p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Kenya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Nigeria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Rwanda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S.A.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Tanzania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SMEs Share of Total Bank Lending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17.4%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SMEs</a:t>
                      </a:r>
                      <a:r>
                        <a:rPr lang="en-US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contribution to banks’ net income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20.5%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Percentage of revenue derived from credit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22.4%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Deposit and Account Management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12.7%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53.2%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11.4%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Other transactions</a:t>
                      </a:r>
                      <a:r>
                        <a:rPr lang="en-US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fee-based services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19.3%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24.4%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17.6%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Black" pitchFamily="34" charset="0"/>
              </a:rPr>
              <a:t>Why Talk About SMEs?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SMEs are the </a:t>
            </a:r>
            <a:r>
              <a:rPr lang="en-GB" dirty="0">
                <a:latin typeface="Tahoma" pitchFamily="34" charset="0"/>
                <a:ea typeface="Tahoma" pitchFamily="34" charset="0"/>
                <a:cs typeface="Tahoma" pitchFamily="34" charset="0"/>
              </a:rPr>
              <a:t>engine of growth in 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any economy.</a:t>
            </a: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SMEs 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provide </a:t>
            </a:r>
            <a:r>
              <a:rPr lang="en-GB" dirty="0">
                <a:latin typeface="Tahoma" pitchFamily="34" charset="0"/>
                <a:ea typeface="Tahoma" pitchFamily="34" charset="0"/>
                <a:cs typeface="Tahoma" pitchFamily="34" charset="0"/>
              </a:rPr>
              <a:t>employment to 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millions </a:t>
            </a:r>
            <a:r>
              <a:rPr lang="en-GB" dirty="0"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people</a:t>
            </a:r>
          </a:p>
          <a:p>
            <a:pPr algn="just">
              <a:buNone/>
            </a:pP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more...</a:t>
            </a: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Black" pitchFamily="34" charset="0"/>
              </a:rPr>
              <a:t>A World Bank Data</a:t>
            </a:r>
            <a:endParaRPr lang="en-GB" dirty="0">
              <a:latin typeface="Arial Black" pitchFamily="34" charset="0"/>
            </a:endParaRP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2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664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Category</a:t>
                      </a:r>
                      <a:endParaRPr lang="en-US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Employee Size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Share of all</a:t>
                      </a:r>
                      <a:r>
                        <a:rPr lang="en-US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firms</a:t>
                      </a:r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Share of Employment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10672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Large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150 – 250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0.5%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10672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Medium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50 – 100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1.5%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10672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Small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Less</a:t>
                      </a:r>
                      <a:r>
                        <a:rPr lang="en-US" sz="18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than 50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73781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Micro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Less than 10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90%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30%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SMEs Between 2005 - 2012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43240" y="6488668"/>
            <a:ext cx="2399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(Source: </a:t>
            </a:r>
            <a:r>
              <a:rPr lang="en-US" u="sng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eu.statistics</a:t>
            </a:r>
            <a:r>
              <a:rPr lang="en-US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2" descr="C:\Users\Olota\Desktop\smes-created-in-Europe-20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85860"/>
            <a:ext cx="8229600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Arial Black" pitchFamily="34" charset="0"/>
              </a:rPr>
              <a:t>SMEs’ Issues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72032"/>
          </a:xfrm>
        </p:spPr>
        <p:txBody>
          <a:bodyPr>
            <a:noAutofit/>
          </a:bodyPr>
          <a:lstStyle/>
          <a:p>
            <a:pPr algn="just"/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Capital</a:t>
            </a:r>
          </a:p>
          <a:p>
            <a:pPr algn="just"/>
            <a:endParaRPr lang="en-GB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Stifling Government Policies</a:t>
            </a:r>
          </a:p>
          <a:p>
            <a:pPr algn="just"/>
            <a:endParaRPr lang="en-GB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Lack </a:t>
            </a:r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Infrastructures</a:t>
            </a:r>
          </a:p>
          <a:p>
            <a:pPr algn="just"/>
            <a:endParaRPr lang="en-GB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Unskilled Manpower</a:t>
            </a:r>
          </a:p>
          <a:p>
            <a:pPr algn="just"/>
            <a:endParaRPr lang="en-GB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etc</a:t>
            </a:r>
            <a:endParaRPr lang="en-GB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 Black" pitchFamily="34" charset="0"/>
              </a:rPr>
              <a:t>SMEs’ Issues: The Way Forward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9"/>
            <a:ext cx="8229600" cy="3286148"/>
          </a:xfrm>
        </p:spPr>
        <p:txBody>
          <a:bodyPr>
            <a:normAutofit/>
          </a:bodyPr>
          <a:lstStyle/>
          <a:p>
            <a:pPr algn="just"/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Role of Government</a:t>
            </a:r>
          </a:p>
          <a:p>
            <a:pPr algn="just"/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Role of Private Sector (Finance Institutions and multinationals)</a:t>
            </a:r>
          </a:p>
          <a:p>
            <a:pPr algn="just"/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Responsibilities of Individual Entrepreneurs</a:t>
            </a:r>
            <a:endParaRPr lang="en-GB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 Black" pitchFamily="34" charset="0"/>
              </a:rPr>
              <a:t>Creativity: What Role?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roles that </a:t>
            </a:r>
            <a:r>
              <a:rPr lang="en-GB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thinking out of the box </a:t>
            </a: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will play in</a:t>
            </a:r>
          </a:p>
          <a:p>
            <a:pPr algn="just"/>
            <a:endParaRPr lang="en-GB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Tx/>
              <a:buChar char="-"/>
            </a:pP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building businesses along the value chain of each </a:t>
            </a: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sector of the economy.</a:t>
            </a:r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Tx/>
              <a:buChar char="-"/>
            </a:pPr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Tx/>
              <a:buChar char="-"/>
            </a:pP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innovating </a:t>
            </a:r>
            <a: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processes and </a:t>
            </a: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products.</a:t>
            </a:r>
          </a:p>
          <a:p>
            <a:pPr algn="just">
              <a:buFontTx/>
              <a:buChar char="-"/>
            </a:pPr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Tx/>
              <a:buChar char="-"/>
            </a:pP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achieving </a:t>
            </a:r>
            <a: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competiveness and </a:t>
            </a: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growing </a:t>
            </a:r>
            <a: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market </a:t>
            </a:r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share.</a:t>
            </a:r>
          </a:p>
        </p:txBody>
      </p:sp>
      <p:pic>
        <p:nvPicPr>
          <p:cNvPr id="4" name="Picture 6" descr="C:\wimbiz\beetlevolks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389074"/>
            <a:ext cx="2357422" cy="1468926"/>
          </a:xfrm>
          <a:prstGeom prst="rect">
            <a:avLst/>
          </a:prstGeom>
          <a:noFill/>
        </p:spPr>
      </p:pic>
      <p:pic>
        <p:nvPicPr>
          <p:cNvPr id="5" name="Picture 5" descr="C:\wimbiz\volksnew.bmp"/>
          <p:cNvPicPr>
            <a:picLocks noChangeAspect="1" noChangeArrowheads="1"/>
          </p:cNvPicPr>
          <p:nvPr/>
        </p:nvPicPr>
        <p:blipFill>
          <a:blip r:embed="rId3" cstate="print"/>
          <a:srcRect t="34000"/>
          <a:stretch>
            <a:fillRect/>
          </a:stretch>
        </p:blipFill>
        <p:spPr bwMode="auto">
          <a:xfrm>
            <a:off x="6113840" y="5357826"/>
            <a:ext cx="3030159" cy="1500174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357422" y="6500834"/>
            <a:ext cx="2214578" cy="35716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old beetle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892" y="5043502"/>
            <a:ext cx="21431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dirty="0">
                <a:solidFill>
                  <a:srgbClr val="C00000"/>
                </a:solidFill>
                <a:latin typeface="Humanst521 BT" pitchFamily="34" charset="0"/>
              </a:rPr>
              <a:t>The new beetle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25470"/>
          </a:xfrm>
        </p:spPr>
        <p:txBody>
          <a:bodyPr>
            <a:noAutofit/>
          </a:bodyPr>
          <a:lstStyle/>
          <a:p>
            <a:r>
              <a:rPr lang="en-GB" sz="3400" dirty="0" smtClean="0">
                <a:latin typeface="Arial Black" pitchFamily="34" charset="0"/>
              </a:rPr>
              <a:t>Value Chain in Agro-Allied Sector</a:t>
            </a:r>
            <a:endParaRPr lang="en-GB" sz="3400" dirty="0">
              <a:latin typeface="Arial Black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8596" y="539441"/>
          <a:ext cx="8215370" cy="6247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981"/>
                <a:gridCol w="2198225"/>
                <a:gridCol w="5572164"/>
              </a:tblGrid>
              <a:tr h="523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Tahoma"/>
                          <a:ea typeface="Calibri"/>
                          <a:cs typeface="Times New Roman"/>
                        </a:rPr>
                        <a:t>SN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latin typeface="Tahoma"/>
                          <a:ea typeface="Calibri"/>
                          <a:cs typeface="Times New Roman"/>
                        </a:rPr>
                        <a:t>Value Chain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</a:t>
                      </a:r>
                      <a:r>
                        <a:rPr lang="en-GB" sz="2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Opportunities</a:t>
                      </a:r>
                      <a:endParaRPr lang="en-GB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7910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/>
                          <a:ea typeface="Calibri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ahoma"/>
                          <a:ea typeface="Calibri"/>
                          <a:cs typeface="Times New Roman"/>
                        </a:rPr>
                        <a:t>Input Services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6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Production of certified seeds and seedlings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6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Production of certified improved breeds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6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Production of fish fingerlings and juveniles</a:t>
                      </a:r>
                    </a:p>
                  </a:txBody>
                  <a:tcPr marL="68580" marR="68580" marT="0" marB="0"/>
                </a:tc>
              </a:tr>
              <a:tr h="11758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/>
                          <a:ea typeface="Calibri"/>
                          <a:cs typeface="Times New Roman"/>
                        </a:rPr>
                        <a:t>2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ahoma"/>
                          <a:ea typeface="Calibri"/>
                          <a:cs typeface="Times New Roman"/>
                        </a:rPr>
                        <a:t>Farming</a:t>
                      </a:r>
                    </a:p>
                    <a:p>
                      <a:endParaRPr lang="en-GB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Production of Major arable crops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Plantation of fruit trees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Plantation of Tree Crops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Vegetable production and irrigation farming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Livestock/Fish Production</a:t>
                      </a:r>
                      <a:endParaRPr lang="en-GB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559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/>
                          <a:ea typeface="Calibri"/>
                          <a:cs typeface="Times New Roman"/>
                        </a:rPr>
                        <a:t>3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/>
                          <a:ea typeface="Calibri"/>
                          <a:cs typeface="Times New Roman"/>
                        </a:rPr>
                        <a:t>Agro </a:t>
                      </a:r>
                      <a:r>
                        <a:rPr lang="en-GB" sz="2000" dirty="0" smtClean="0">
                          <a:latin typeface="Tahoma"/>
                          <a:ea typeface="Calibri"/>
                          <a:cs typeface="Times New Roman"/>
                        </a:rPr>
                        <a:t>Processing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Processing of Cassava, Yam, Maize, Fruits, Oil Palm, Cocoa beans, Soybean, Fish/Livestock, Forest Products</a:t>
                      </a:r>
                      <a:endParaRPr lang="en-GB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11758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/>
                          <a:ea typeface="Calibri"/>
                          <a:cs typeface="Times New Roman"/>
                        </a:rPr>
                        <a:t>4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/>
                          <a:ea typeface="Calibri"/>
                          <a:cs typeface="Times New Roman"/>
                        </a:rPr>
                        <a:t>Agro </a:t>
                      </a:r>
                      <a:r>
                        <a:rPr lang="en-GB" sz="2000" dirty="0" smtClean="0">
                          <a:latin typeface="Tahoma"/>
                          <a:ea typeface="Calibri"/>
                          <a:cs typeface="Times New Roman"/>
                        </a:rPr>
                        <a:t>Dealership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Supplying foodstuff and other agro-allied products to restaurants, hotels, schools etc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Selling of raw materials and intermediate products to factories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Supplying flowers for ceremonies</a:t>
                      </a:r>
                      <a:endParaRPr lang="en-GB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1411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/>
                          <a:ea typeface="Calibri"/>
                          <a:cs typeface="Times New Roman"/>
                        </a:rPr>
                        <a:t>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/>
                          <a:ea typeface="Calibri"/>
                          <a:cs typeface="Times New Roman"/>
                        </a:rPr>
                        <a:t>Industrial Manufacturers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Food and beverages production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Manufacturing of Pharmaceutical products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Herbal medicine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Animal vaccine production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Veterinary drugs manufacturing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Agrochemicals manufacturing</a:t>
                      </a:r>
                      <a:endParaRPr lang="en-GB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388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en-GB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</a:t>
                      </a:r>
                      <a:r>
                        <a:rPr lang="en-GB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Exports</a:t>
                      </a:r>
                      <a:endParaRPr lang="en-GB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Arial Black" pitchFamily="34" charset="0"/>
              </a:rPr>
              <a:t>Value Chain in Construction Sector</a:t>
            </a:r>
            <a:endParaRPr lang="en-GB" sz="3200" dirty="0"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043890" cy="500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38"/>
                <a:gridCol w="2726268"/>
                <a:gridCol w="4857784"/>
              </a:tblGrid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SN</a:t>
                      </a:r>
                      <a:endParaRPr lang="en-GB" sz="22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Value Chain</a:t>
                      </a:r>
                      <a:endParaRPr lang="en-GB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</a:t>
                      </a:r>
                      <a:r>
                        <a:rPr lang="en-GB" sz="2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Opportunities</a:t>
                      </a:r>
                      <a:endParaRPr lang="en-GB" sz="24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7295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Manufacturing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Aluminium Fabrication, Windows, Awning, Welding, Bricks, Paints, </a:t>
                      </a:r>
                      <a:r>
                        <a:rPr lang="en-GB" sz="16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Carpentary</a:t>
                      </a:r>
                      <a:r>
                        <a:rPr lang="en-GB" sz="16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Construction catering</a:t>
                      </a:r>
                    </a:p>
                  </a:txBody>
                  <a:tcPr marL="68580" marR="68580" marT="0" marB="0"/>
                </a:tc>
              </a:tr>
              <a:tr h="7482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Installations &amp; Fittings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Electricals, Plumbing, Windows, Doors, Roofs, Solar Tubes,  Drywalls</a:t>
                      </a:r>
                    </a:p>
                  </a:txBody>
                  <a:tcPr marL="68580" marR="68580" marT="0" marB="0"/>
                </a:tc>
              </a:tr>
              <a:tr h="6822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Finishing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Ceramic Tile Sales &amp; Installation, Custom, Countertops, Interior and Exterior House Painting</a:t>
                      </a:r>
                    </a:p>
                  </a:txBody>
                  <a:tcPr marL="68580" marR="68580" marT="0" marB="0"/>
                </a:tc>
              </a:tr>
              <a:tr h="589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Interiors &amp; Furnishing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Partitions/Office Dividers, Plant Stands, Iron Sculptures</a:t>
                      </a:r>
                    </a:p>
                  </a:txBody>
                  <a:tcPr marL="68580" marR="68580" marT="0" marB="0"/>
                </a:tc>
              </a:tr>
              <a:tr h="7147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Mortgage/Real Estate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Property Financing, Property Directory</a:t>
                      </a:r>
                    </a:p>
                  </a:txBody>
                  <a:tcPr marL="68580" marR="68580" marT="0" marB="0"/>
                </a:tc>
              </a:tr>
              <a:tr h="7009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Maintenance &amp; Repairs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Landscaping, </a:t>
                      </a:r>
                      <a:r>
                        <a:rPr lang="en-GB" sz="16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Construction </a:t>
                      </a:r>
                      <a:r>
                        <a:rPr lang="en-GB" sz="16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Cleanup, Handyman Service, Kitchen Facelift Service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613</Words>
  <Application>Microsoft Office PowerPoint</Application>
  <PresentationFormat>On-screen Show (4:3)</PresentationFormat>
  <Paragraphs>166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Custom Design</vt:lpstr>
      <vt:lpstr>1_Custom Design</vt:lpstr>
      <vt:lpstr>SMEs at the Heart of National Development:  Creativity, Capacity And Capital</vt:lpstr>
      <vt:lpstr>Why Talk About SMEs?</vt:lpstr>
      <vt:lpstr>A World Bank Data</vt:lpstr>
      <vt:lpstr>SMEs Between 2005 - 2012</vt:lpstr>
      <vt:lpstr>SMEs’ Issues</vt:lpstr>
      <vt:lpstr>SMEs’ Issues: The Way Forward</vt:lpstr>
      <vt:lpstr>Creativity: What Role?</vt:lpstr>
      <vt:lpstr>Value Chain in Agro-Allied Sector</vt:lpstr>
      <vt:lpstr>Value Chain in Construction Sector</vt:lpstr>
      <vt:lpstr>Capacity Building: The Role of Government</vt:lpstr>
      <vt:lpstr>Capacity Building: Entrepreneur’s Role</vt:lpstr>
      <vt:lpstr>Capital: What Role?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SMEs at the Heart of National Development:  Creativity, Capacity and Capital</dc:title>
  <dc:creator>Babatunde</dc:creator>
  <cp:lastModifiedBy>Babatunde</cp:lastModifiedBy>
  <cp:revision>45</cp:revision>
  <dcterms:created xsi:type="dcterms:W3CDTF">2013-11-25T16:35:27Z</dcterms:created>
  <dcterms:modified xsi:type="dcterms:W3CDTF">2013-11-26T00:02:44Z</dcterms:modified>
</cp:coreProperties>
</file>